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71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otte Pashley" initials="C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914" autoAdjust="0"/>
  </p:normalViewPr>
  <p:slideViewPr>
    <p:cSldViewPr>
      <p:cViewPr>
        <p:scale>
          <a:sx n="91" d="100"/>
          <a:sy n="91" d="100"/>
        </p:scale>
        <p:origin x="-9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3T10:38:48.682" idx="1">
    <p:pos x="10" y="10"/>
    <p:text>New Slide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9C31-BBA2-40F6-B6F1-AD5E2305C4C6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4815-8032-4A21-89A5-F42BC689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1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*Many safety features only work when used in combination with seatbelts.</a:t>
            </a:r>
            <a:r>
              <a:rPr lang="en-CA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Air bags deploy at</a:t>
            </a:r>
            <a:r>
              <a:rPr lang="en-US" baseline="0" dirty="0" smtClean="0"/>
              <a:t> a high rate of speed. Wearing a seatbelt is important to ensure the air bag protects the passenger.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41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5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64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4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The</a:t>
            </a:r>
            <a:r>
              <a:rPr lang="en-US" sz="1600" baseline="0" dirty="0" smtClean="0"/>
              <a:t> rollover simulator tours around Canada with the RCMP to show individuals the importance of wearing a seatbelt. </a:t>
            </a:r>
          </a:p>
          <a:p>
            <a:endParaRPr lang="en-US" sz="16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the</a:t>
            </a:r>
            <a:r>
              <a:rPr lang="en-CA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n-CA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</a:t>
            </a:r>
            <a:r>
              <a:rPr lang="en-CA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</a:t>
            </a:r>
            <a:r>
              <a:rPr lang="en-CA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Ticket </a:t>
            </a:r>
            <a:r>
              <a:rPr lang="en-CA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CA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rogram</a:t>
            </a:r>
            <a:r>
              <a:rPr lang="en-CA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CA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seatbelt use by 16-24 year olds increased from 61% in 1996 to 82% by 2003 in areas</a:t>
            </a:r>
            <a:r>
              <a:rPr lang="en-CA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United States</a:t>
            </a:r>
            <a:r>
              <a:rPr lang="en-CA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73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01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600" dirty="0" smtClean="0"/>
              <a:t>True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600" dirty="0" smtClean="0"/>
              <a:t>False:</a:t>
            </a:r>
            <a:r>
              <a:rPr lang="en-US" sz="1600" baseline="0" dirty="0" smtClean="0"/>
              <a:t> </a:t>
            </a:r>
            <a:r>
              <a:rPr lang="en-US" sz="1600" dirty="0" smtClean="0"/>
              <a:t>Other vehicle safety features are MORE effective if the occupant is wearing a seatbelt.  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3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Answer: 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4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0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4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1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Risky</a:t>
            </a:r>
            <a:r>
              <a:rPr lang="en-CA" sz="16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drivers are </a:t>
            </a:r>
            <a:r>
              <a:rPr lang="en-C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drivers who are more likely to drive dangerously: follow too close to other vehicles, run red lights</a:t>
            </a:r>
            <a:r>
              <a:rPr lang="en-CA" sz="16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</a:t>
            </a:r>
            <a:r>
              <a:rPr lang="en-C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speed.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59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all ages, belt use is lower in situations with higher crash risk.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7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all ages, belt use is lower in situations with higher crash risk.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4815-8032-4A21-89A5-F42BC689D9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7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ndrc.tirf.c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h-8PBx7isoM" TargetMode="External"/><Relationship Id="rId5" Type="http://schemas.openxmlformats.org/officeDocument/2006/relationships/hyperlink" Target="http://www.nhtsa.gov/CIOT" TargetMode="External"/><Relationship Id="rId4" Type="http://schemas.openxmlformats.org/officeDocument/2006/relationships/hyperlink" Target="http://www.sgi.sk.ca/individuals/safety%20/seatbelts/%20simulator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3622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SEATBELTS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 descr="Z:\TIRF 2012\Projects\Intact YNDRC Update\PPT\8463122-illustration-of-seatbelt-icon-in-only-black-white-color-to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6705600" cy="639762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tx2"/>
                </a:solidFill>
                <a:latin typeface="+mj-lt"/>
              </a:rPr>
              <a:t>Myths about seatbelts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28600" y="2209800"/>
            <a:ext cx="6400800" cy="480060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b="1" dirty="0">
                <a:latin typeface="+mj-lt"/>
              </a:rPr>
              <a:t>Myth</a:t>
            </a:r>
            <a:r>
              <a:rPr lang="en-CA" sz="2200" dirty="0">
                <a:latin typeface="+mj-lt"/>
              </a:rPr>
              <a:t>: When there are airbags, you don’t need seatbelts.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b="1" dirty="0">
                <a:latin typeface="+mj-lt"/>
              </a:rPr>
              <a:t>Fact</a:t>
            </a:r>
            <a:r>
              <a:rPr lang="en-CA" sz="2200" dirty="0">
                <a:latin typeface="+mj-lt"/>
              </a:rPr>
              <a:t>: Airbags, without wearing seatbelts, can </a:t>
            </a:r>
            <a:r>
              <a:rPr lang="en-CA" sz="2200" dirty="0" smtClean="0">
                <a:latin typeface="+mj-lt"/>
              </a:rPr>
              <a:t>kill*.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b="1" dirty="0" smtClean="0">
                <a:latin typeface="+mj-lt"/>
              </a:rPr>
              <a:t>Myth</a:t>
            </a:r>
            <a:r>
              <a:rPr lang="en-CA" sz="2200" dirty="0">
                <a:latin typeface="+mj-lt"/>
              </a:rPr>
              <a:t>: Seatbelts prevent passengers from escaping burning vehicles and vehicles submerged in water.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b="1" dirty="0">
                <a:latin typeface="+mj-lt"/>
              </a:rPr>
              <a:t>Fact</a:t>
            </a:r>
            <a:r>
              <a:rPr lang="en-CA" sz="2200" dirty="0">
                <a:latin typeface="+mj-lt"/>
              </a:rPr>
              <a:t>: Seatbelts prevent occupants from being knocked unconscious, increasing the chance of escaping by three to five times.</a:t>
            </a:r>
          </a:p>
          <a:p>
            <a:endParaRPr lang="en-US" dirty="0"/>
          </a:p>
        </p:txBody>
      </p:sp>
      <p:pic>
        <p:nvPicPr>
          <p:cNvPr id="7" name="Picture 3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96" y="1981200"/>
            <a:ext cx="2560320" cy="1920240"/>
          </a:xfrm>
          <a:ln>
            <a:solidFill>
              <a:srgbClr val="44687D"/>
            </a:solidFill>
          </a:ln>
        </p:spPr>
      </p:pic>
      <p:pic>
        <p:nvPicPr>
          <p:cNvPr id="8" name="Picture 40" descr="flooding-car-submerg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38600"/>
            <a:ext cx="2560320" cy="1720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64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Myths about seatbelts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514600"/>
            <a:ext cx="8839200" cy="3687763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b="1" dirty="0">
                <a:latin typeface="+mj-lt"/>
              </a:rPr>
              <a:t>Myth</a:t>
            </a:r>
            <a:r>
              <a:rPr lang="en-CA" sz="2600" dirty="0">
                <a:latin typeface="+mj-lt"/>
              </a:rPr>
              <a:t>: Seatbelts are unnecessary for short trips at low speeds.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b="1" dirty="0">
                <a:latin typeface="+mj-lt"/>
              </a:rPr>
              <a:t>Fact</a:t>
            </a:r>
            <a:r>
              <a:rPr lang="en-CA" sz="2600" dirty="0">
                <a:latin typeface="+mj-lt"/>
              </a:rPr>
              <a:t>: 70% of road crashes where the occupants are unrestrained occur at speeds under 50 km/h and 2/3 of crashes happen less than 15 km/h from home</a:t>
            </a:r>
            <a:r>
              <a:rPr lang="en-CA" sz="2600" dirty="0" smtClean="0">
                <a:latin typeface="+mj-lt"/>
              </a:rPr>
              <a:t>.</a:t>
            </a:r>
            <a:endParaRPr lang="en-CA" sz="2600" dirty="0">
              <a:latin typeface="+mj-lt"/>
            </a:endParaRP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b="1" dirty="0">
                <a:latin typeface="+mj-lt"/>
              </a:rPr>
              <a:t>Myth</a:t>
            </a:r>
            <a:r>
              <a:rPr lang="en-CA" sz="2600" dirty="0">
                <a:latin typeface="+mj-lt"/>
              </a:rPr>
              <a:t>: It’s safer to be thrown out of a vehicle in a crash.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b="1" dirty="0">
                <a:latin typeface="+mj-lt"/>
              </a:rPr>
              <a:t>Fact</a:t>
            </a:r>
            <a:r>
              <a:rPr lang="en-CA" sz="2600" dirty="0">
                <a:latin typeface="+mj-lt"/>
              </a:rPr>
              <a:t>: An occupant is four times more likely to die if thrown from a vehicle in a crash.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7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CA" sz="3200" b="1" dirty="0">
                <a:solidFill>
                  <a:schemeClr val="tx2"/>
                </a:solidFill>
              </a:rPr>
              <a:t>Teen thoughts on seatbelts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458200" cy="3429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800" dirty="0" smtClean="0">
                <a:latin typeface="+mj-lt"/>
              </a:rPr>
              <a:t>Although teens </a:t>
            </a:r>
            <a:r>
              <a:rPr lang="en-CA" sz="2800" dirty="0">
                <a:latin typeface="+mj-lt"/>
              </a:rPr>
              <a:t>know that driving without a seatbelt is a hazardous </a:t>
            </a:r>
            <a:r>
              <a:rPr lang="en-CA" sz="2800" dirty="0" smtClean="0">
                <a:latin typeface="+mj-lt"/>
              </a:rPr>
              <a:t>behaviour, many </a:t>
            </a:r>
            <a:r>
              <a:rPr lang="en-CA" sz="2800" dirty="0">
                <a:latin typeface="+mj-lt"/>
              </a:rPr>
              <a:t>only wear seatbelts </a:t>
            </a:r>
            <a:r>
              <a:rPr lang="en-CA" sz="2800" dirty="0" smtClean="0">
                <a:latin typeface="+mj-lt"/>
              </a:rPr>
              <a:t>because: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dirty="0" smtClean="0">
                <a:latin typeface="+mj-lt"/>
              </a:rPr>
              <a:t>it’s </a:t>
            </a:r>
            <a:r>
              <a:rPr lang="en-CA" dirty="0">
                <a:latin typeface="+mj-lt"/>
              </a:rPr>
              <a:t>something parents insist on.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dirty="0" smtClean="0">
                <a:latin typeface="+mj-lt"/>
              </a:rPr>
              <a:t>they </a:t>
            </a:r>
            <a:r>
              <a:rPr lang="en-CA" dirty="0">
                <a:latin typeface="+mj-lt"/>
              </a:rPr>
              <a:t>may get stopped by police and get a hefty fine.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dirty="0" smtClean="0">
                <a:latin typeface="+mj-lt"/>
              </a:rPr>
              <a:t>the </a:t>
            </a:r>
            <a:r>
              <a:rPr lang="en-CA" dirty="0">
                <a:latin typeface="+mj-lt"/>
              </a:rPr>
              <a:t>weather is bad or </a:t>
            </a:r>
            <a:r>
              <a:rPr lang="en-CA" dirty="0" smtClean="0">
                <a:latin typeface="+mj-lt"/>
              </a:rPr>
              <a:t>they </a:t>
            </a:r>
            <a:r>
              <a:rPr lang="en-CA" dirty="0">
                <a:latin typeface="+mj-lt"/>
              </a:rPr>
              <a:t>are with a dangerous </a:t>
            </a:r>
            <a:r>
              <a:rPr lang="en-CA" dirty="0" smtClean="0">
                <a:latin typeface="+mj-lt"/>
              </a:rPr>
              <a:t>driver.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800" dirty="0" smtClean="0">
                <a:latin typeface="+mj-lt"/>
              </a:rPr>
              <a:t>Regardless </a:t>
            </a:r>
            <a:r>
              <a:rPr lang="en-CA" sz="2800" dirty="0">
                <a:latin typeface="+mj-lt"/>
              </a:rPr>
              <a:t>of the opinions of young drivers, seatbelts should be worn at all </a:t>
            </a:r>
            <a:r>
              <a:rPr lang="en-CA" sz="2800" dirty="0" smtClean="0">
                <a:latin typeface="+mj-lt"/>
              </a:rPr>
              <a:t>times: occupants that don’t wear a belt are putting others at risk for injury and/or death.</a:t>
            </a:r>
            <a:endParaRPr lang="en-CA" sz="2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4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Legislation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52800" y="2286000"/>
            <a:ext cx="5410200" cy="4114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dirty="0">
                <a:latin typeface="+mj-lt"/>
              </a:rPr>
              <a:t>All provincial Highway Traffic  Acts have laws regarding the proper use of seatbelts</a:t>
            </a:r>
            <a:r>
              <a:rPr lang="en-CA" dirty="0" smtClean="0">
                <a:latin typeface="+mj-lt"/>
              </a:rPr>
              <a:t>:</a:t>
            </a:r>
            <a:endParaRPr lang="en-CA" dirty="0">
              <a:latin typeface="+mj-lt"/>
            </a:endParaRP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dirty="0">
                <a:latin typeface="+mj-lt"/>
              </a:rPr>
              <a:t>All seatbelts must be working.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dirty="0">
                <a:latin typeface="+mj-lt"/>
              </a:rPr>
              <a:t>All occupants must be wearing a seatbelt.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dirty="0">
                <a:latin typeface="+mj-lt"/>
              </a:rPr>
              <a:t>If passengers are under the age of </a:t>
            </a:r>
            <a:r>
              <a:rPr lang="en-CA" sz="2400" dirty="0" smtClean="0">
                <a:latin typeface="+mj-lt"/>
              </a:rPr>
              <a:t>16 </a:t>
            </a:r>
            <a:r>
              <a:rPr lang="en-CA" sz="2400" dirty="0">
                <a:latin typeface="+mj-lt"/>
              </a:rPr>
              <a:t>it is the responsibility of the driver that they have a functioning seatbelt and are wearing it properly.</a:t>
            </a:r>
          </a:p>
          <a:p>
            <a:endParaRPr lang="en-US" dirty="0"/>
          </a:p>
        </p:txBody>
      </p:sp>
      <p:pic>
        <p:nvPicPr>
          <p:cNvPr id="7" name="Picture 5" descr="BuckleUp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2452770" cy="3276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01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Solutions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458200" cy="3962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3100" dirty="0">
                <a:latin typeface="+mj-lt"/>
              </a:rPr>
              <a:t>In order for seatbelts to reduce the risk of death or injury in a collision up to 60%, they must be worn properly: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3100" dirty="0">
                <a:latin typeface="+mj-lt"/>
              </a:rPr>
              <a:t>Buckle belt securely;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3100" dirty="0">
                <a:latin typeface="+mj-lt"/>
              </a:rPr>
              <a:t>Fit lap belt snugly across hips, not abdomen;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3100" dirty="0">
                <a:latin typeface="+mj-lt"/>
              </a:rPr>
              <a:t>Ensure belt sits firmly across the chest, never tucked under the arm;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3100" dirty="0">
                <a:latin typeface="+mj-lt"/>
              </a:rPr>
              <a:t>Do not recline the seat while wearing a seatbelt in a moving vehicle; and,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3100" dirty="0">
                <a:latin typeface="+mj-lt"/>
              </a:rPr>
              <a:t>Allow only one passenger per belt.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6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Seatbelt initiatives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763000" cy="42672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000" b="1" dirty="0" smtClean="0">
                <a:latin typeface="+mj-lt"/>
              </a:rPr>
              <a:t>The rollover simulator:</a:t>
            </a:r>
          </a:p>
          <a:p>
            <a:pPr lvl="1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000" dirty="0">
                <a:latin typeface="+mj-lt"/>
              </a:rPr>
              <a:t>S</a:t>
            </a:r>
            <a:r>
              <a:rPr lang="en-CA" sz="2000" dirty="0" smtClean="0">
                <a:latin typeface="+mj-lt"/>
              </a:rPr>
              <a:t>hows the difference </a:t>
            </a:r>
            <a:r>
              <a:rPr lang="en-CA" sz="2000" dirty="0">
                <a:latin typeface="+mj-lt"/>
              </a:rPr>
              <a:t>between a crash while wearing a seatbelt and a crash without wearing a seatbelt</a:t>
            </a:r>
            <a:r>
              <a:rPr lang="en-CA" sz="2000" dirty="0" smtClean="0">
                <a:latin typeface="+mj-lt"/>
              </a:rPr>
              <a:t>.</a:t>
            </a:r>
          </a:p>
          <a:p>
            <a:pPr lvl="1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000" dirty="0">
                <a:latin typeface="+mj-lt"/>
              </a:rPr>
              <a:t>A</a:t>
            </a:r>
            <a:r>
              <a:rPr lang="en-CA" sz="2000" dirty="0" smtClean="0">
                <a:latin typeface="+mj-lt"/>
              </a:rPr>
              <a:t> motor </a:t>
            </a:r>
            <a:r>
              <a:rPr lang="en-CA" sz="2000" dirty="0">
                <a:latin typeface="+mj-lt"/>
              </a:rPr>
              <a:t>rolls </a:t>
            </a:r>
            <a:r>
              <a:rPr lang="en-CA" sz="2000" dirty="0" smtClean="0">
                <a:latin typeface="+mj-lt"/>
              </a:rPr>
              <a:t>a cab of a vehicle </a:t>
            </a:r>
            <a:r>
              <a:rPr lang="en-CA" sz="2000" dirty="0">
                <a:latin typeface="+mj-lt"/>
              </a:rPr>
              <a:t>simulating a rollover incident, </a:t>
            </a:r>
            <a:r>
              <a:rPr lang="en-CA" sz="2000" dirty="0" smtClean="0">
                <a:latin typeface="+mj-lt"/>
              </a:rPr>
              <a:t>with straw-filled dummies.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b="1" dirty="0" smtClean="0">
                <a:latin typeface="+mj-lt"/>
              </a:rPr>
              <a:t>Click it or ticket:</a:t>
            </a:r>
          </a:p>
          <a:p>
            <a:pPr marL="685800"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000" dirty="0">
                <a:latin typeface="+mj-lt"/>
              </a:rPr>
              <a:t>R</a:t>
            </a:r>
            <a:r>
              <a:rPr lang="en-CA" sz="2000" dirty="0" smtClean="0">
                <a:latin typeface="+mj-lt"/>
              </a:rPr>
              <a:t>aised </a:t>
            </a:r>
            <a:r>
              <a:rPr lang="en-CA" sz="2000" dirty="0">
                <a:latin typeface="+mj-lt"/>
              </a:rPr>
              <a:t>awareness about the fines for </a:t>
            </a:r>
            <a:r>
              <a:rPr lang="en-CA" sz="2000" dirty="0" smtClean="0">
                <a:latin typeface="+mj-lt"/>
              </a:rPr>
              <a:t>not wearing a seatbelt. </a:t>
            </a:r>
          </a:p>
          <a:p>
            <a:pPr marL="685800"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000" dirty="0" smtClean="0">
                <a:latin typeface="+mj-lt"/>
              </a:rPr>
              <a:t>Television </a:t>
            </a:r>
            <a:r>
              <a:rPr lang="en-CA" sz="2000" dirty="0">
                <a:latin typeface="+mj-lt"/>
              </a:rPr>
              <a:t>commercials, posters, and other public advertisements made the program a </a:t>
            </a:r>
            <a:r>
              <a:rPr lang="en-CA" sz="2000" dirty="0" smtClean="0">
                <a:latin typeface="+mj-lt"/>
              </a:rPr>
              <a:t>success.</a:t>
            </a:r>
          </a:p>
        </p:txBody>
      </p:sp>
    </p:spTree>
    <p:extLst>
      <p:ext uri="{BB962C8B-B14F-4D97-AF65-F5344CB8AC3E}">
        <p14:creationId xmlns:p14="http://schemas.microsoft.com/office/powerpoint/2010/main" val="146889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990600"/>
          </a:xfrm>
        </p:spPr>
        <p:txBody>
          <a:bodyPr/>
          <a:lstStyle/>
          <a:p>
            <a:pPr algn="l"/>
            <a:r>
              <a:rPr lang="en-CA" b="1" dirty="0">
                <a:solidFill>
                  <a:schemeClr val="tx2"/>
                </a:solidFill>
              </a:rPr>
              <a:t>For more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3382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600" dirty="0" smtClean="0">
                <a:latin typeface="+mj-lt"/>
                <a:hlinkClick r:id="rId3"/>
              </a:rPr>
              <a:t>www.yndrc.tirf.ca</a:t>
            </a:r>
            <a:endParaRPr lang="en-US" sz="2600" dirty="0" smtClean="0">
              <a:latin typeface="+mj-lt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US" sz="2600" dirty="0" smtClean="0">
              <a:latin typeface="+mj-lt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dirty="0" smtClean="0">
                <a:latin typeface="+mj-lt"/>
                <a:hlinkClick r:id="rId4"/>
              </a:rPr>
              <a:t>SGI - Rollover Simulator </a:t>
            </a:r>
            <a:endParaRPr lang="en-CA" sz="2600" dirty="0" smtClean="0">
              <a:latin typeface="+mj-lt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US" sz="2600" dirty="0">
              <a:latin typeface="+mj-lt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dirty="0" smtClean="0">
                <a:latin typeface="+mj-lt"/>
                <a:ea typeface="Times New Roman"/>
                <a:hlinkClick r:id="rId5"/>
              </a:rPr>
              <a:t>NHTSA - Click It or Ticket</a:t>
            </a:r>
            <a:endParaRPr lang="en-CA" sz="2600" dirty="0" smtClean="0">
              <a:latin typeface="+mj-lt"/>
              <a:ea typeface="Times New Roman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CA" sz="2600" dirty="0">
              <a:latin typeface="+mj-lt"/>
              <a:ea typeface="Times New Roman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sz="2600" dirty="0" smtClean="0">
                <a:latin typeface="+mj-lt"/>
                <a:ea typeface="Times New Roman"/>
                <a:hlinkClick r:id="rId6"/>
              </a:rPr>
              <a:t>Sussex Safer Road – Embrace Life – YouTube </a:t>
            </a:r>
            <a:endParaRPr lang="en-US" sz="36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15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Quiz: true or false?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dirty="0" smtClean="0"/>
              <a:t>All provincial Highway Traffic Acts state that all occupants must be wearing working seatbelts.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dirty="0" smtClean="0"/>
              <a:t>Other vehicle safety features are less effective if the occupant is wearing a seatbelt.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6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Quiz: multiple choice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2305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+mj-lt"/>
              </a:rPr>
              <a:t>Occupants who don’t use seatbelts are commonly:</a:t>
            </a:r>
          </a:p>
          <a:p>
            <a:pPr marL="971550" lvl="1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Male</a:t>
            </a:r>
          </a:p>
          <a:p>
            <a:pPr marL="971550" lvl="1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Aged 19-24</a:t>
            </a:r>
          </a:p>
          <a:p>
            <a:pPr marL="971550" lvl="1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Have consumed alcohol</a:t>
            </a:r>
          </a:p>
          <a:p>
            <a:pPr marL="971550" lvl="1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All of the above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804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Discussion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If passengers in your car aren’t wearing their seatbelts, what would you say or do?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195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7772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Overview: </a:t>
            </a:r>
            <a:r>
              <a:rPr lang="en-US" sz="3600" b="1" dirty="0" smtClean="0">
                <a:solidFill>
                  <a:schemeClr val="tx2"/>
                </a:solidFill>
              </a:rPr>
              <a:t>seatbelts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98834"/>
            <a:ext cx="8305800" cy="4343400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0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What are seatbelts?</a:t>
            </a:r>
            <a:endParaRPr lang="en-US" sz="3000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marL="342900" lvl="0" indent="-342900" algn="l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0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Seatbelt use in Canada</a:t>
            </a:r>
            <a:endParaRPr lang="en-US" sz="3000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marL="342900" lvl="0" indent="-342900" algn="l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0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Myths </a:t>
            </a:r>
            <a:r>
              <a:rPr lang="en-US" sz="3000" kern="0" dirty="0">
                <a:solidFill>
                  <a:srgbClr val="000000"/>
                </a:solidFill>
                <a:latin typeface="+mj-lt"/>
                <a:ea typeface="ＭＳ Ｐゴシック"/>
              </a:rPr>
              <a:t>and </a:t>
            </a:r>
            <a:r>
              <a:rPr lang="en-US" sz="30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misconceptions about seatbelts</a:t>
            </a:r>
            <a:endParaRPr lang="en-US" sz="3000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marL="342900" lvl="0" indent="-342900" algn="l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0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Solutions</a:t>
            </a:r>
            <a:endParaRPr lang="en-US" sz="3000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4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04800" y="1600200"/>
            <a:ext cx="8011886" cy="639762"/>
          </a:xfrm>
        </p:spPr>
        <p:txBody>
          <a:bodyPr>
            <a:noAutofit/>
          </a:bodyPr>
          <a:lstStyle/>
          <a:p>
            <a:r>
              <a:rPr lang="en-CA" sz="3200" kern="0" dirty="0" smtClean="0">
                <a:solidFill>
                  <a:schemeClr val="tx2"/>
                </a:solidFill>
                <a:latin typeface="Verdana"/>
                <a:ea typeface="ＭＳ Ｐゴシック"/>
                <a:cs typeface="+mj-cs"/>
              </a:rPr>
              <a:t>What are seatbelts?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654425" y="2133600"/>
            <a:ext cx="5489575" cy="3657600"/>
          </a:xfrm>
        </p:spPr>
        <p:txBody>
          <a:bodyPr>
            <a:noAutofit/>
          </a:bodyPr>
          <a:lstStyle/>
          <a:p>
            <a:pPr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Mandatory safety feature provided for each seat in the 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vehicle.</a:t>
            </a:r>
            <a:endParaRPr lang="en-CA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Secures passengers by crossing their chest/waist with a material belt that fastens into the side of the seat.</a:t>
            </a:r>
          </a:p>
          <a:p>
            <a:pPr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Other safety features such as 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airbags and </a:t>
            </a: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head restraints are more effective if the occupant is wearing their seatbelt.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" name="Picture 2" descr="C:\Documents and Settings\sarao\My Documents\Downloads\iStock_000012909597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286000"/>
            <a:ext cx="2695575" cy="4038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5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0772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tx2"/>
                </a:solidFill>
              </a:rPr>
              <a:t>Importance of seatbelts</a:t>
            </a:r>
            <a:r>
              <a:rPr lang="en-US" b="1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402527"/>
            <a:ext cx="4267200" cy="3809999"/>
          </a:xfrm>
        </p:spPr>
        <p:txBody>
          <a:bodyPr>
            <a:normAutofit fontScale="92500"/>
          </a:bodyPr>
          <a:lstStyle/>
          <a:p>
            <a:pPr lv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Seatbelts reduce risk of serious injury to the head, chest and extremities by 50%-83%.</a:t>
            </a:r>
          </a:p>
          <a:p>
            <a:pPr lv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Even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with more sophisticated safety features, seatbelts are still considered the most important. </a:t>
            </a:r>
          </a:p>
          <a:p>
            <a:endParaRPr lang="en-US" dirty="0"/>
          </a:p>
        </p:txBody>
      </p:sp>
      <p:pic>
        <p:nvPicPr>
          <p:cNvPr id="1026" name="Picture 2" descr="C:\Documents and Settings\sarao\My Documents\Downloads\iStock_000014029108Illustra\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657600" cy="3657600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Importance of seatbelts</a:t>
            </a:r>
            <a:r>
              <a:rPr lang="en-US" b="1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733800"/>
          </a:xfrm>
        </p:spPr>
        <p:txBody>
          <a:bodyPr>
            <a:normAutofit fontScale="92500" lnSpcReduction="20000"/>
          </a:bodyPr>
          <a:lstStyle/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Seatbelts reduce the movement of occupants inside the vehicle during a crash. </a:t>
            </a:r>
            <a:endParaRPr lang="en-CA" sz="24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Body’s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contact with other objects in the vehicle (steering wheel, dashboard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 is minimized.</a:t>
            </a:r>
          </a:p>
          <a:p>
            <a:pPr lvl="1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Prevents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passengers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from becoming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projectiles in a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crash and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potentially killing other occupants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Prevents occupants from being thrown out of the vehicle.</a:t>
            </a:r>
          </a:p>
          <a:p>
            <a:pPr lvl="1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3/4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of occupants ejected from a vehicle will die.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5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Seatbelt use in Canada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4114800"/>
          </a:xfrm>
        </p:spPr>
        <p:txBody>
          <a:bodyPr>
            <a:normAutofit fontScale="85000" lnSpcReduction="10000"/>
          </a:bodyPr>
          <a:lstStyle/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Seatbelt use in Canada increased from 93% in 2007 to 95% in 2010.</a:t>
            </a: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In 2007, the 7% of Canadians that did not wear seatbelts accounted for </a:t>
            </a: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almost two-fifths (40%) </a:t>
            </a: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of collision fatalities.</a:t>
            </a: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Seatbelts save a thousand lives a year in Canada*.</a:t>
            </a: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Increasing seatbelt usage to 100% would save a significant number of lives.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*Data from Transport Canada 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600" y="1600200"/>
            <a:ext cx="8077200" cy="639762"/>
          </a:xfrm>
        </p:spPr>
        <p:txBody>
          <a:bodyPr>
            <a:normAutofit fontScale="92500"/>
          </a:bodyPr>
          <a:lstStyle/>
          <a:p>
            <a:r>
              <a:rPr lang="en-CA" sz="3200" dirty="0">
                <a:solidFill>
                  <a:schemeClr val="tx2"/>
                </a:solidFill>
                <a:latin typeface="+mj-lt"/>
              </a:rPr>
              <a:t>Occupants who don’t use seatbelts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324099"/>
            <a:ext cx="4800600" cy="3771901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Males;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Drivers aged 19-24;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Those who live in rural areas;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Occupants of pick-up trucks;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Risky </a:t>
            </a:r>
            <a:r>
              <a:rPr lang="en-CA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drivers; and,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Occupants </a:t>
            </a: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who </a:t>
            </a:r>
            <a:r>
              <a:rPr lang="en-CA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have consumed </a:t>
            </a:r>
            <a:r>
              <a:rPr lang="en-CA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alcohol.</a:t>
            </a:r>
          </a:p>
          <a:p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96040"/>
            <a:ext cx="3200400" cy="2123560"/>
          </a:xfrm>
          <a:prstGeom prst="rect">
            <a:avLst/>
          </a:prstGeom>
          <a:noFill/>
          <a:ln>
            <a:solidFill>
              <a:srgbClr val="44687D"/>
            </a:solidFill>
          </a:ln>
        </p:spPr>
      </p:pic>
      <p:pic>
        <p:nvPicPr>
          <p:cNvPr id="2050" name="Picture 2" descr="Y:\Sara\Stock Media\Stock Photos\iStock_000010302123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6586"/>
            <a:ext cx="3200400" cy="2132814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4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Low rate of seatbelt use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763000" cy="449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3100" dirty="0" smtClean="0">
                <a:latin typeface="+mj-lt"/>
              </a:rPr>
              <a:t>Young </a:t>
            </a:r>
            <a:r>
              <a:rPr lang="en-CA" sz="3100" dirty="0">
                <a:latin typeface="+mj-lt"/>
              </a:rPr>
              <a:t>drivers are less likely to wear seatbelts when: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3100" dirty="0">
                <a:latin typeface="+mj-lt"/>
              </a:rPr>
              <a:t>driving late at night;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3100" dirty="0">
                <a:latin typeface="+mj-lt"/>
              </a:rPr>
              <a:t>with passengers who have been drinking; and,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3100" dirty="0">
                <a:latin typeface="+mj-lt"/>
              </a:rPr>
              <a:t>with passengers under the age of 29.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3100" dirty="0">
                <a:latin typeface="+mj-lt"/>
              </a:rPr>
              <a:t>Young passengers have a lower rate of seatbelt use than young drivers: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3100" dirty="0">
                <a:latin typeface="+mj-lt"/>
              </a:rPr>
              <a:t>Seatbelt use is much lower among back seat occupants (89%) than front seat occupants (96%)*.</a:t>
            </a:r>
          </a:p>
          <a:p>
            <a:pPr marL="457200" lvl="1" indent="0">
              <a:buClr>
                <a:srgbClr val="FF9900"/>
              </a:buClr>
              <a:buFontTx/>
              <a:buNone/>
              <a:defRPr/>
            </a:pPr>
            <a:endParaRPr lang="en-CA" sz="1700" dirty="0">
              <a:latin typeface="+mj-lt"/>
            </a:endParaRPr>
          </a:p>
          <a:p>
            <a:pPr marL="457200" lvl="1" indent="0">
              <a:buClr>
                <a:srgbClr val="FF9900"/>
              </a:buClr>
              <a:buFontTx/>
              <a:buNone/>
              <a:defRPr/>
            </a:pPr>
            <a:r>
              <a:rPr lang="en-CA" sz="1700" dirty="0" smtClean="0">
                <a:latin typeface="+mj-lt"/>
              </a:rPr>
              <a:t>   </a:t>
            </a:r>
            <a:r>
              <a:rPr lang="en-CA" sz="1700" dirty="0">
                <a:latin typeface="+mj-lt"/>
              </a:rPr>
              <a:t>*Data from Transport Canada 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5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b="1" dirty="0" smtClean="0">
                <a:solidFill>
                  <a:schemeClr val="tx2"/>
                </a:solidFill>
              </a:rPr>
              <a:t>Prevalence of belt use among crash victims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763000" cy="3962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3100" dirty="0" smtClean="0">
                <a:latin typeface="+mj-lt"/>
              </a:rPr>
              <a:t>In Canada between 2006 and 2010, the percentage of drivers who were fatally injured in a crash ranged from 33.6% to 36.9%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3100" dirty="0" smtClean="0">
                <a:latin typeface="+mj-lt"/>
              </a:rPr>
              <a:t>In serious injury crashes, more passengers were found to be without a seatbelt compared to drivers (20.5%-24.8% between 2006-2010 compared to 12.9%-16.2% respectively</a:t>
            </a:r>
            <a:r>
              <a:rPr lang="en-CA" sz="3100" dirty="0" smtClean="0">
                <a:latin typeface="+mj-lt"/>
              </a:rPr>
              <a:t>).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CA" sz="3100" dirty="0">
                <a:latin typeface="+mj-lt"/>
              </a:rPr>
              <a:t> </a:t>
            </a:r>
            <a:r>
              <a:rPr lang="en-CA" sz="3100" dirty="0" smtClean="0">
                <a:latin typeface="+mj-lt"/>
              </a:rPr>
              <a:t>  </a:t>
            </a:r>
            <a:r>
              <a:rPr lang="en-CA" sz="1700" dirty="0" smtClean="0">
                <a:latin typeface="+mj-lt"/>
              </a:rPr>
              <a:t>*</a:t>
            </a:r>
            <a:r>
              <a:rPr lang="en-CA" sz="1700" dirty="0">
                <a:latin typeface="+mj-lt"/>
              </a:rPr>
              <a:t>Data from Transport Canada 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89385"/>
      </p:ext>
    </p:extLst>
  </p:cSld>
  <p:clrMapOvr>
    <a:masterClrMapping/>
  </p:clrMapOvr>
</p:sld>
</file>

<file path=ppt/theme/theme1.xml><?xml version="1.0" encoding="utf-8"?>
<a:theme xmlns:a="http://schemas.openxmlformats.org/drawingml/2006/main" name="2012_YNDRC_Template_1">
  <a:themeElements>
    <a:clrScheme name="YNDRC">
      <a:dk1>
        <a:srgbClr val="000000"/>
      </a:dk1>
      <a:lt1>
        <a:sysClr val="window" lastClr="FFFFFF"/>
      </a:lt1>
      <a:dk2>
        <a:srgbClr val="4468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2012_YNDRC_Template_1</Template>
  <TotalTime>365</TotalTime>
  <Words>1145</Words>
  <Application>Microsoft Office PowerPoint</Application>
  <PresentationFormat>On-screen Show (4:3)</PresentationFormat>
  <Paragraphs>131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2012_YNDRC_Template_1</vt:lpstr>
      <vt:lpstr>PowerPoint Presentation</vt:lpstr>
      <vt:lpstr>Overview: seatbelts </vt:lpstr>
      <vt:lpstr>PowerPoint Presentation</vt:lpstr>
      <vt:lpstr>Importance of seatbelts </vt:lpstr>
      <vt:lpstr>Importance of seatbelts </vt:lpstr>
      <vt:lpstr>Seatbelt use in Canada</vt:lpstr>
      <vt:lpstr>PowerPoint Presentation</vt:lpstr>
      <vt:lpstr>Low rate of seatbelt use</vt:lpstr>
      <vt:lpstr>Prevalence of belt use among crash victims</vt:lpstr>
      <vt:lpstr>PowerPoint Presentation</vt:lpstr>
      <vt:lpstr>Myths about seatbelts</vt:lpstr>
      <vt:lpstr>Teen thoughts on seatbelts</vt:lpstr>
      <vt:lpstr>Legislation</vt:lpstr>
      <vt:lpstr>Solutions</vt:lpstr>
      <vt:lpstr>Seatbelt initiatives</vt:lpstr>
      <vt:lpstr>For more information:</vt:lpstr>
      <vt:lpstr>Quiz: true or false?</vt:lpstr>
      <vt:lpstr>Quiz: multiple choice</vt:lpstr>
      <vt:lpstr>Discussion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annam</dc:creator>
  <cp:lastModifiedBy>Anna McKiernan</cp:lastModifiedBy>
  <cp:revision>45</cp:revision>
  <cp:lastPrinted>2012-08-16T13:06:32Z</cp:lastPrinted>
  <dcterms:created xsi:type="dcterms:W3CDTF">2012-07-16T12:42:48Z</dcterms:created>
  <dcterms:modified xsi:type="dcterms:W3CDTF">2014-01-27T20:35:06Z</dcterms:modified>
</cp:coreProperties>
</file>