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byn  Robertson" initials="RR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0" autoAdjust="0"/>
  </p:normalViewPr>
  <p:slideViewPr>
    <p:cSldViewPr>
      <p:cViewPr>
        <p:scale>
          <a:sx n="77" d="100"/>
          <a:sy n="77" d="100"/>
        </p:scale>
        <p:origin x="408" y="-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9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30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17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58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01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2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5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8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41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41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55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ACCB4-0D63-4A91-9D43-56F01E304CE2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0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981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44687D"/>
                </a:solidFill>
                <a:latin typeface="Verdana" pitchFamily="34" charset="0"/>
                <a:cs typeface="Tahoma" pitchFamily="34" charset="0"/>
              </a:rPr>
              <a:t>Passengers</a:t>
            </a:r>
            <a:endParaRPr lang="en-US" sz="3600" b="1" dirty="0">
              <a:solidFill>
                <a:srgbClr val="44687D"/>
              </a:solidFill>
              <a:latin typeface="Verdan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229" y="2971800"/>
            <a:ext cx="4405542" cy="2851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7250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7924800" cy="990600"/>
          </a:xfrm>
        </p:spPr>
        <p:txBody>
          <a:bodyPr>
            <a:noAutofit/>
          </a:bodyPr>
          <a:lstStyle/>
          <a:p>
            <a:pPr algn="l"/>
            <a:r>
              <a:rPr lang="en-CA" sz="2800" b="1" kern="0" dirty="0" smtClean="0">
                <a:solidFill>
                  <a:schemeClr val="tx2"/>
                </a:solidFill>
                <a:ea typeface="ＭＳ Ｐゴシック"/>
              </a:rPr>
              <a:t>Are there specific laws for young drivers about passengers?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895600"/>
            <a:ext cx="5105400" cy="3733800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Frutiger LT Std 55 Roman" pitchFamily="34" charset="0"/>
              <a:buChar char="&gt;"/>
            </a:pPr>
            <a:r>
              <a:rPr lang="en-US" sz="2400" dirty="0" smtClean="0">
                <a:latin typeface="+mj-lt"/>
              </a:rPr>
              <a:t>All provinces and most territories have GDL programs that that also include passenger restrictions for young drivers at various stages of the program.</a:t>
            </a:r>
          </a:p>
        </p:txBody>
      </p:sp>
      <p:pic>
        <p:nvPicPr>
          <p:cNvPr id="3076" name="Picture 4" descr="C:\Users\charlottep\AppData\Local\Microsoft\Windows\Temporary Internet Files\Content.IE5\DAK1I03I\MC90029314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07280"/>
            <a:ext cx="2492198" cy="23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73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8001000" cy="990600"/>
          </a:xfrm>
        </p:spPr>
        <p:txBody>
          <a:bodyPr>
            <a:noAutofit/>
          </a:bodyPr>
          <a:lstStyle/>
          <a:p>
            <a:pPr algn="l"/>
            <a:r>
              <a:rPr lang="en-CA" sz="2800" b="1" kern="0" dirty="0" smtClean="0">
                <a:solidFill>
                  <a:schemeClr val="tx2"/>
                </a:solidFill>
                <a:ea typeface="ＭＳ Ｐゴシック"/>
              </a:rPr>
              <a:t>How can we reduce the crash risk of young drivers with passengers?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895600"/>
            <a:ext cx="7848600" cy="3276600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Frutiger LT Std 55 Roman" pitchFamily="34" charset="0"/>
              <a:buChar char="&gt;"/>
            </a:pPr>
            <a:r>
              <a:rPr lang="en-US" sz="2400" dirty="0" smtClean="0">
                <a:latin typeface="+mj-lt"/>
              </a:rPr>
              <a:t>Extend passenger restrictions to all times of the day during GDL stages.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Tahoma" panose="020B0604030504040204" pitchFamily="34" charset="0"/>
              <a:buChar char="»"/>
            </a:pPr>
            <a:r>
              <a:rPr lang="en-US" sz="2400" dirty="0" smtClean="0">
                <a:latin typeface="+mj-lt"/>
              </a:rPr>
              <a:t>GDL programs have been found to reduce 30% of passenger injuries and </a:t>
            </a:r>
            <a:r>
              <a:rPr lang="en-US" sz="2400" smtClean="0">
                <a:latin typeface="+mj-lt"/>
              </a:rPr>
              <a:t>deaths (Chaudhary </a:t>
            </a:r>
            <a:r>
              <a:rPr lang="en-US" sz="2400" dirty="0" smtClean="0">
                <a:latin typeface="+mj-lt"/>
              </a:rPr>
              <a:t>2007).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Frutiger LT Std 55 Roman" pitchFamily="34" charset="0"/>
              <a:buChar char="&gt;"/>
            </a:pPr>
            <a:r>
              <a:rPr lang="en-US" sz="2400" dirty="0" smtClean="0">
                <a:latin typeface="+mj-lt"/>
              </a:rPr>
              <a:t>Parental involvement is important throughout the licensing process.</a:t>
            </a:r>
          </a:p>
        </p:txBody>
      </p:sp>
    </p:spTree>
    <p:extLst>
      <p:ext uri="{BB962C8B-B14F-4D97-AF65-F5344CB8AC3E}">
        <p14:creationId xmlns:p14="http://schemas.microsoft.com/office/powerpoint/2010/main" val="274548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76400"/>
            <a:ext cx="7924800" cy="990600"/>
          </a:xfrm>
        </p:spPr>
        <p:txBody>
          <a:bodyPr>
            <a:noAutofit/>
          </a:bodyPr>
          <a:lstStyle/>
          <a:p>
            <a:pPr algn="l"/>
            <a:r>
              <a:rPr lang="en-CA" sz="2800" b="1" kern="0" dirty="0" smtClean="0">
                <a:solidFill>
                  <a:schemeClr val="tx2"/>
                </a:solidFill>
                <a:ea typeface="ＭＳ Ｐゴシック"/>
              </a:rPr>
              <a:t>What programs are available which support passenger restrictions?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19400"/>
            <a:ext cx="8001000" cy="3429000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Frutiger LT Std 55 Roman" pitchFamily="34" charset="0"/>
              <a:buChar char="&gt;"/>
            </a:pPr>
            <a:r>
              <a:rPr lang="en-US" sz="2400" dirty="0" smtClean="0">
                <a:latin typeface="+mj-lt"/>
              </a:rPr>
              <a:t>The </a:t>
            </a:r>
            <a:r>
              <a:rPr lang="en-US" sz="2400" i="1" dirty="0" smtClean="0">
                <a:latin typeface="+mj-lt"/>
              </a:rPr>
              <a:t>Speak Out </a:t>
            </a:r>
            <a:r>
              <a:rPr lang="en-US" sz="2400" dirty="0" smtClean="0">
                <a:latin typeface="+mj-lt"/>
              </a:rPr>
              <a:t>program was created by the </a:t>
            </a:r>
            <a:r>
              <a:rPr lang="en-US" sz="2400" dirty="0">
                <a:latin typeface="+mj-lt"/>
              </a:rPr>
              <a:t>Norwegian Public Roads Administration </a:t>
            </a:r>
            <a:r>
              <a:rPr lang="en-US" sz="2400" dirty="0" smtClean="0">
                <a:latin typeface="+mj-lt"/>
              </a:rPr>
              <a:t>in 1983.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Frutiger LT Std 55 Roman" pitchFamily="34" charset="0"/>
              <a:buChar char="&gt;"/>
            </a:pPr>
            <a:r>
              <a:rPr lang="en-US" sz="2400" dirty="0" smtClean="0">
                <a:latin typeface="+mj-lt"/>
              </a:rPr>
              <a:t>It encourages teen passengers to speak out if the driver they are with is driving dangerously.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Frutiger LT Std 55 Roman" pitchFamily="34" charset="0"/>
              <a:buChar char="&gt;"/>
            </a:pPr>
            <a:r>
              <a:rPr lang="en-US" sz="2400" dirty="0" smtClean="0">
                <a:latin typeface="+mj-lt"/>
              </a:rPr>
              <a:t>The Transport Accident Commission in Melbourne, Australia developed the “If you don’t trust the driver, don’t get in” campaign in 1997. </a:t>
            </a:r>
          </a:p>
        </p:txBody>
      </p:sp>
    </p:spTree>
    <p:extLst>
      <p:ext uri="{BB962C8B-B14F-4D97-AF65-F5344CB8AC3E}">
        <p14:creationId xmlns:p14="http://schemas.microsoft.com/office/powerpoint/2010/main" val="362568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33400" y="1752600"/>
            <a:ext cx="8305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3200" b="1" kern="0" dirty="0" smtClean="0">
                <a:solidFill>
                  <a:schemeClr val="tx2"/>
                </a:solidFill>
                <a:ea typeface="ＭＳ Ｐゴシック"/>
              </a:rPr>
              <a:t>For more information, visit us at: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2925489"/>
            <a:ext cx="8229600" cy="3505200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Verdana" panose="020B0604030504040204" pitchFamily="34" charset="0"/>
              <a:buChar char="&gt;"/>
            </a:pPr>
            <a:r>
              <a:rPr lang="en-US" sz="4000" u="sng" dirty="0" smtClean="0">
                <a:latin typeface="+mj-lt"/>
              </a:rPr>
              <a:t>www.yndrc.ca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Verdana" panose="020B0604030504040204" pitchFamily="34" charset="0"/>
              <a:buChar char="&gt;"/>
            </a:pPr>
            <a:r>
              <a:rPr lang="en-US" sz="4000" u="sng" dirty="0" smtClean="0">
                <a:latin typeface="+mj-lt"/>
              </a:rPr>
              <a:t>www.tirf.ca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19286159">
            <a:off x="2669864" y="4147558"/>
            <a:ext cx="5874837" cy="802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kern="0" dirty="0" smtClean="0">
                <a:solidFill>
                  <a:schemeClr val="accent6"/>
                </a:solidFill>
                <a:ea typeface="ＭＳ Ｐゴシック"/>
              </a:rPr>
              <a:t>Stay informed!</a:t>
            </a:r>
            <a:endParaRPr lang="en-US" sz="2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72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905000"/>
            <a:ext cx="7086600" cy="685800"/>
          </a:xfrm>
        </p:spPr>
        <p:txBody>
          <a:bodyPr>
            <a:noAutofit/>
          </a:bodyPr>
          <a:lstStyle/>
          <a:p>
            <a:pPr algn="l"/>
            <a:r>
              <a:rPr lang="en-CA" b="1" kern="0" dirty="0">
                <a:solidFill>
                  <a:schemeClr val="tx2"/>
                </a:solidFill>
                <a:ea typeface="ＭＳ Ｐゴシック"/>
              </a:rPr>
              <a:t>Overview</a:t>
            </a:r>
            <a:r>
              <a:rPr lang="en-CA" b="1" kern="0" dirty="0" smtClean="0">
                <a:solidFill>
                  <a:schemeClr val="tx2"/>
                </a:solidFill>
                <a:ea typeface="ＭＳ Ｐゴシック"/>
              </a:rPr>
              <a:t>: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19400"/>
            <a:ext cx="7543800" cy="3429000"/>
          </a:xfrm>
        </p:spPr>
        <p:txBody>
          <a:bodyPr>
            <a:normAutofit/>
          </a:bodyPr>
          <a:lstStyle/>
          <a:p>
            <a:pPr lvl="0" fontAlgn="base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89F1D"/>
              </a:buClr>
              <a:buFont typeface="Tahoma" pitchFamily="34" charset="0"/>
              <a:buChar char="&gt;"/>
            </a:pPr>
            <a:r>
              <a:rPr lang="en-US" sz="3000" b="1" kern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are the issues?</a:t>
            </a:r>
            <a:endParaRPr lang="en-US" sz="3000" b="1" kern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fontAlgn="base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89F1D"/>
              </a:buClr>
              <a:buFont typeface="Tahoma" pitchFamily="34" charset="0"/>
              <a:buChar char="&gt;"/>
            </a:pPr>
            <a:r>
              <a:rPr lang="en-US" sz="3000" b="1" kern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Behaviours of passengers</a:t>
            </a:r>
          </a:p>
          <a:p>
            <a:pPr lvl="0" fontAlgn="base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89F1D"/>
              </a:buClr>
              <a:buFont typeface="Tahoma" pitchFamily="34" charset="0"/>
              <a:buChar char="&gt;"/>
            </a:pPr>
            <a:r>
              <a:rPr lang="en-US" sz="3000" b="1" kern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Attitudes </a:t>
            </a:r>
            <a:r>
              <a:rPr lang="en-US" sz="3000" b="1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concerns</a:t>
            </a:r>
          </a:p>
          <a:p>
            <a:pPr lvl="0" fontAlgn="base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89F1D"/>
              </a:buClr>
              <a:buFont typeface="Tahoma" pitchFamily="34" charset="0"/>
              <a:buChar char="&gt;"/>
            </a:pPr>
            <a:r>
              <a:rPr lang="en-US" sz="3000" b="1" kern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Legislation</a:t>
            </a:r>
            <a:endParaRPr lang="en-US" sz="3000" b="1" kern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fontAlgn="base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89F1D"/>
              </a:buClr>
              <a:buFont typeface="Tahoma" pitchFamily="34" charset="0"/>
              <a:buChar char="&gt;"/>
            </a:pPr>
            <a:r>
              <a:rPr lang="en-US" sz="3000" b="1" kern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Solutions </a:t>
            </a:r>
            <a:endParaRPr lang="en-US" sz="3000" kern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34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28800"/>
            <a:ext cx="7924800" cy="838200"/>
          </a:xfrm>
        </p:spPr>
        <p:txBody>
          <a:bodyPr>
            <a:noAutofit/>
          </a:bodyPr>
          <a:lstStyle/>
          <a:p>
            <a:pPr algn="l"/>
            <a:r>
              <a:rPr lang="en-CA" sz="2800" b="1" kern="0" dirty="0" smtClean="0">
                <a:solidFill>
                  <a:schemeClr val="tx2"/>
                </a:solidFill>
                <a:ea typeface="ＭＳ Ｐゴシック"/>
              </a:rPr>
              <a:t>Do young passengers increase young driver crash risk?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743200"/>
            <a:ext cx="5105400" cy="3886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Frutiger LT Std 55 Roman" pitchFamily="34" charset="0"/>
              <a:buChar char="&gt;"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Yes, passengers directly affect the crash risk of young drivers.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Frutiger LT Std 55 Roman" pitchFamily="34" charset="0"/>
              <a:buChar char="&gt;"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Crash risk increases incrementally with one, two, three or more passengers by three to five times (Williams et al. 2002).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Frutiger LT Std 55 Roman" pitchFamily="34" charset="0"/>
              <a:buChar char="&gt;"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Death rates of 16-19 year old passengers are higher than any other age group.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200400"/>
            <a:ext cx="30861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3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8001000" cy="990600"/>
          </a:xfrm>
        </p:spPr>
        <p:txBody>
          <a:bodyPr>
            <a:normAutofit/>
          </a:bodyPr>
          <a:lstStyle/>
          <a:p>
            <a:pPr algn="l"/>
            <a:r>
              <a:rPr lang="en-CA" sz="2800" b="1" kern="0" dirty="0" smtClean="0">
                <a:solidFill>
                  <a:schemeClr val="tx2"/>
                </a:solidFill>
                <a:ea typeface="ＭＳ Ｐゴシック"/>
              </a:rPr>
              <a:t>Do all passengers increase crash risk for young drivers?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819400"/>
            <a:ext cx="5486400" cy="3352800"/>
          </a:xfrm>
        </p:spPr>
        <p:txBody>
          <a:bodyPr>
            <a:normAutofit lnSpcReduction="10000"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Frutiger LT Std 55 Roman" pitchFamily="34" charset="0"/>
              <a:buChar char="&gt;"/>
            </a:pPr>
            <a:r>
              <a:rPr lang="en-US" sz="2400" dirty="0" smtClean="0">
                <a:latin typeface="+mj-lt"/>
              </a:rPr>
              <a:t>Passengers under age 12 or older than 25 years have a protective effect on young drivers, and lower their crash rate (Williams et al. 2007).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Frutiger LT Std 55 Roman" pitchFamily="34" charset="0"/>
              <a:buChar char="&gt;"/>
            </a:pPr>
            <a:r>
              <a:rPr lang="en-US" sz="2400" dirty="0" smtClean="0">
                <a:latin typeface="+mj-lt"/>
              </a:rPr>
              <a:t>Young male passengers pose the greatest risk to young drivers.</a:t>
            </a:r>
            <a:endParaRPr lang="en-US" sz="2400" dirty="0">
              <a:latin typeface="+mj-lt"/>
            </a:endParaRPr>
          </a:p>
        </p:txBody>
      </p:sp>
      <p:pic>
        <p:nvPicPr>
          <p:cNvPr id="2051" name="Picture 3" descr="C:\Users\charlottep\AppData\Local\Microsoft\Windows\Temporary Internet Files\Content.IE5\BXES484A\MP90044873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438400"/>
            <a:ext cx="2286000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73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8077200" cy="838200"/>
          </a:xfrm>
        </p:spPr>
        <p:txBody>
          <a:bodyPr>
            <a:noAutofit/>
          </a:bodyPr>
          <a:lstStyle/>
          <a:p>
            <a:pPr algn="l"/>
            <a:r>
              <a:rPr lang="en-CA" sz="2800" b="1" kern="0" dirty="0" smtClean="0">
                <a:solidFill>
                  <a:schemeClr val="tx2"/>
                </a:solidFill>
                <a:ea typeface="ＭＳ Ｐゴシック"/>
              </a:rPr>
              <a:t>How do passengers increase the crash risk of young drivers?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43200"/>
            <a:ext cx="8229600" cy="38862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Frutiger LT Std 55 Roman" pitchFamily="34" charset="0"/>
              <a:buChar char="&gt;"/>
            </a:pPr>
            <a:r>
              <a:rPr lang="en-US" dirty="0" smtClean="0">
                <a:latin typeface="+mj-lt"/>
              </a:rPr>
              <a:t>Young passengers can:</a:t>
            </a:r>
          </a:p>
          <a:p>
            <a:pPr lvl="1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Tahoma" panose="020B0604030504040204" pitchFamily="34" charset="0"/>
              <a:buChar char="»"/>
            </a:pPr>
            <a:r>
              <a:rPr lang="en-US" sz="2600" dirty="0" smtClean="0">
                <a:latin typeface="+mj-lt"/>
              </a:rPr>
              <a:t>distract drivers by talking to them or turning up the music;</a:t>
            </a:r>
          </a:p>
          <a:p>
            <a:pPr lvl="1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Tahoma" panose="020B0604030504040204" pitchFamily="34" charset="0"/>
              <a:buChar char="»"/>
            </a:pPr>
            <a:r>
              <a:rPr lang="en-US" sz="2600" dirty="0" smtClean="0">
                <a:latin typeface="+mj-lt"/>
              </a:rPr>
              <a:t>encourage drivers to take risks; or, </a:t>
            </a:r>
          </a:p>
          <a:p>
            <a:pPr lvl="1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Tahoma" panose="020B0604030504040204" pitchFamily="34" charset="0"/>
              <a:buChar char="»"/>
            </a:pPr>
            <a:r>
              <a:rPr lang="en-US" sz="2600" dirty="0" smtClean="0">
                <a:latin typeface="+mj-lt"/>
              </a:rPr>
              <a:t>interfere physically with the operation of the vehicle.</a:t>
            </a:r>
          </a:p>
          <a:p>
            <a:pPr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Frutiger LT Std 55 Roman" pitchFamily="34" charset="0"/>
              <a:buChar char="&gt;"/>
            </a:pPr>
            <a:r>
              <a:rPr lang="en-US" dirty="0" smtClean="0">
                <a:latin typeface="+mj-lt"/>
              </a:rPr>
              <a:t>The presence of teen passengers can encourage young drivers to show off through peer influence.</a:t>
            </a:r>
          </a:p>
          <a:p>
            <a:pPr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Frutiger LT Std 55 Roman" pitchFamily="34" charset="0"/>
              <a:buChar char="&gt;"/>
            </a:pPr>
            <a:r>
              <a:rPr lang="en-US" dirty="0" smtClean="0">
                <a:latin typeface="+mj-lt"/>
              </a:rPr>
              <a:t>Young passengers of the opposite sex have a particularly distracting effect on drivers.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419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28800"/>
            <a:ext cx="7620000" cy="838200"/>
          </a:xfrm>
        </p:spPr>
        <p:txBody>
          <a:bodyPr>
            <a:noAutofit/>
          </a:bodyPr>
          <a:lstStyle/>
          <a:p>
            <a:pPr algn="l"/>
            <a:r>
              <a:rPr lang="en-CA" sz="2800" b="1" kern="0" dirty="0" smtClean="0">
                <a:solidFill>
                  <a:schemeClr val="tx2"/>
                </a:solidFill>
                <a:ea typeface="ＭＳ Ｐゴシック"/>
              </a:rPr>
              <a:t>When do passengers increase crash risk?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743200"/>
            <a:ext cx="5867400" cy="4191000"/>
          </a:xfrm>
        </p:spPr>
        <p:txBody>
          <a:bodyPr>
            <a:normAutofit/>
          </a:bodyPr>
          <a:lstStyle/>
          <a:p>
            <a:pPr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Frutiger LT Std 55 Roman" pitchFamily="34" charset="0"/>
              <a:buChar char="&gt;"/>
            </a:pPr>
            <a:r>
              <a:rPr lang="en-US" sz="2400" dirty="0" smtClean="0">
                <a:latin typeface="+mj-lt"/>
              </a:rPr>
              <a:t>Overall crash risk is                         highest at night.</a:t>
            </a:r>
          </a:p>
          <a:p>
            <a:pPr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Frutiger LT Std 55 Roman" pitchFamily="34" charset="0"/>
              <a:buChar char="&gt;"/>
            </a:pPr>
            <a:r>
              <a:rPr lang="en-US" sz="2400" dirty="0" smtClean="0">
                <a:latin typeface="+mj-lt"/>
              </a:rPr>
              <a:t>Young drivers are more likely to have been drinking when there are three or more passengers                   in the vehicle </a:t>
            </a:r>
            <a:r>
              <a:rPr lang="en-US" sz="2100" dirty="0" smtClean="0"/>
              <a:t>(National Safety Council 2007).</a:t>
            </a:r>
            <a:endParaRPr lang="en-US" sz="2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479550"/>
            <a:ext cx="2209800" cy="331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5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8001000" cy="990600"/>
          </a:xfrm>
        </p:spPr>
        <p:txBody>
          <a:bodyPr>
            <a:noAutofit/>
          </a:bodyPr>
          <a:lstStyle/>
          <a:p>
            <a:pPr algn="l"/>
            <a:r>
              <a:rPr lang="en-CA" sz="2800" b="1" kern="0" dirty="0" smtClean="0">
                <a:solidFill>
                  <a:schemeClr val="tx2"/>
                </a:solidFill>
                <a:ea typeface="ＭＳ Ｐゴシック"/>
              </a:rPr>
              <a:t>How many passengers die due to alcohol-related young driver crashes?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895600"/>
            <a:ext cx="7848600" cy="3733800"/>
          </a:xfrm>
        </p:spPr>
        <p:txBody>
          <a:bodyPr>
            <a:noAutofit/>
          </a:bodyPr>
          <a:lstStyle/>
          <a:p>
            <a:pPr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Frutiger LT Std 55 Roman" pitchFamily="34" charset="0"/>
              <a:buChar char="&gt;"/>
            </a:pPr>
            <a:r>
              <a:rPr lang="en-US" sz="2000" dirty="0" smtClean="0">
                <a:latin typeface="+mj-lt"/>
              </a:rPr>
              <a:t>Riding with an impaired driver is common behaviour among young people (Marcoux et al. 2010).</a:t>
            </a:r>
          </a:p>
          <a:p>
            <a:pPr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Frutiger LT Std 55 Roman" pitchFamily="34" charset="0"/>
              <a:buChar char="&gt;"/>
            </a:pPr>
            <a:r>
              <a:rPr lang="en-US" sz="2000" dirty="0" smtClean="0">
                <a:latin typeface="+mj-lt"/>
              </a:rPr>
              <a:t>23% of high school students reported that they would ride with an impaired driver </a:t>
            </a:r>
            <a:r>
              <a:rPr lang="en-US" sz="2000" dirty="0"/>
              <a:t>(</a:t>
            </a:r>
            <a:r>
              <a:rPr lang="en-US" sz="2000" dirty="0" err="1"/>
              <a:t>Calafat</a:t>
            </a:r>
            <a:r>
              <a:rPr lang="en-US" sz="2000" dirty="0"/>
              <a:t> et al. 2009).</a:t>
            </a:r>
            <a:endParaRPr lang="en-US" sz="2000" dirty="0" smtClean="0">
              <a:latin typeface="+mj-lt"/>
            </a:endParaRPr>
          </a:p>
          <a:p>
            <a:pPr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Frutiger LT Std 55 Roman" pitchFamily="34" charset="0"/>
              <a:buChar char="&gt;"/>
            </a:pPr>
            <a:r>
              <a:rPr lang="en-US" sz="2000" dirty="0" smtClean="0">
                <a:latin typeface="+mj-lt"/>
              </a:rPr>
              <a:t>University students are even more likely to accept a ride from a driver who has been drinking (</a:t>
            </a:r>
            <a:r>
              <a:rPr lang="en-US" sz="2000" dirty="0" err="1" smtClean="0">
                <a:latin typeface="+mj-lt"/>
              </a:rPr>
              <a:t>Calafat</a:t>
            </a:r>
            <a:r>
              <a:rPr lang="en-US" sz="2000" dirty="0" smtClean="0">
                <a:latin typeface="+mj-lt"/>
              </a:rPr>
              <a:t> et al. 2009).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703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8077200" cy="990600"/>
          </a:xfrm>
        </p:spPr>
        <p:txBody>
          <a:bodyPr>
            <a:noAutofit/>
          </a:bodyPr>
          <a:lstStyle/>
          <a:p>
            <a:pPr algn="l"/>
            <a:r>
              <a:rPr lang="en-CA" sz="2800" b="1" kern="0" dirty="0" smtClean="0">
                <a:solidFill>
                  <a:schemeClr val="tx2"/>
                </a:solidFill>
                <a:ea typeface="ＭＳ Ｐゴシック"/>
              </a:rPr>
              <a:t>Who is most likely to ride with a young impaired driver?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743200"/>
            <a:ext cx="8153400" cy="3581400"/>
          </a:xfrm>
        </p:spPr>
        <p:txBody>
          <a:bodyPr>
            <a:noAutofit/>
          </a:bodyPr>
          <a:lstStyle/>
          <a:p>
            <a:pPr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Frutiger LT Std 55 Roman" pitchFamily="34" charset="0"/>
              <a:buChar char="&gt;"/>
            </a:pPr>
            <a:r>
              <a:rPr lang="en-US" sz="1800" dirty="0" smtClean="0">
                <a:latin typeface="+mj-lt"/>
              </a:rPr>
              <a:t>Riding with an impaired driver is common among youth that:</a:t>
            </a:r>
          </a:p>
          <a:p>
            <a:pPr lvl="1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Tahoma" panose="020B0604030504040204" pitchFamily="34" charset="0"/>
              <a:buChar char="»"/>
            </a:pPr>
            <a:r>
              <a:rPr lang="en-US" sz="1600" dirty="0" smtClean="0">
                <a:latin typeface="+mj-lt"/>
              </a:rPr>
              <a:t>live in rural areas;</a:t>
            </a:r>
          </a:p>
          <a:p>
            <a:pPr lvl="1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Tahoma" panose="020B0604030504040204" pitchFamily="34" charset="0"/>
              <a:buChar char="»"/>
            </a:pPr>
            <a:r>
              <a:rPr lang="en-US" sz="1600" dirty="0" smtClean="0">
                <a:latin typeface="+mj-lt"/>
              </a:rPr>
              <a:t>have either a single parent or no parents;</a:t>
            </a:r>
          </a:p>
          <a:p>
            <a:pPr lvl="1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Tahoma" panose="020B0604030504040204" pitchFamily="34" charset="0"/>
              <a:buChar char="»"/>
            </a:pPr>
            <a:r>
              <a:rPr lang="en-US" sz="1600" dirty="0" smtClean="0">
                <a:latin typeface="+mj-lt"/>
              </a:rPr>
              <a:t>have a lower income; and,</a:t>
            </a:r>
          </a:p>
          <a:p>
            <a:pPr lvl="1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Tahoma" panose="020B0604030504040204" pitchFamily="34" charset="0"/>
              <a:buChar char="»"/>
            </a:pPr>
            <a:r>
              <a:rPr lang="en-US" sz="1600" dirty="0" smtClean="0">
                <a:latin typeface="+mj-lt"/>
              </a:rPr>
              <a:t>lower levels of education.</a:t>
            </a:r>
          </a:p>
          <a:p>
            <a:pPr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Frutiger LT Std 55 Roman" pitchFamily="34" charset="0"/>
              <a:buChar char="&gt;"/>
            </a:pPr>
            <a:r>
              <a:rPr lang="en-US" sz="1800" dirty="0" smtClean="0">
                <a:latin typeface="+mj-lt"/>
              </a:rPr>
              <a:t>Males and females have similar rates of riding with an impaired drivers (</a:t>
            </a:r>
            <a:r>
              <a:rPr lang="en-US" sz="1800" dirty="0" err="1" smtClean="0">
                <a:latin typeface="+mj-lt"/>
              </a:rPr>
              <a:t>Calafat</a:t>
            </a:r>
            <a:r>
              <a:rPr lang="en-US" sz="1800" dirty="0" smtClean="0">
                <a:latin typeface="+mj-lt"/>
              </a:rPr>
              <a:t> et al. 2009).</a:t>
            </a:r>
          </a:p>
          <a:p>
            <a:pPr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Frutiger LT Std 55 Roman" pitchFamily="34" charset="0"/>
              <a:buChar char="&gt;"/>
            </a:pPr>
            <a:r>
              <a:rPr lang="en-US" sz="1800" dirty="0" smtClean="0">
                <a:latin typeface="+mj-lt"/>
              </a:rPr>
              <a:t>People who drive impaired are more likely to ride with an impaired driver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853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28800"/>
            <a:ext cx="8001000" cy="990600"/>
          </a:xfrm>
        </p:spPr>
        <p:txBody>
          <a:bodyPr>
            <a:noAutofit/>
          </a:bodyPr>
          <a:lstStyle/>
          <a:p>
            <a:pPr algn="l"/>
            <a:r>
              <a:rPr lang="en-CA" sz="2800" b="1" kern="0" dirty="0" smtClean="0">
                <a:solidFill>
                  <a:schemeClr val="tx2"/>
                </a:solidFill>
                <a:ea typeface="ＭＳ Ｐゴシック"/>
              </a:rPr>
              <a:t>What do young drivers think about young passengers?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895600"/>
            <a:ext cx="5181600" cy="3200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Frutiger LT Std 55 Roman" pitchFamily="34" charset="0"/>
              <a:buChar char="&gt;"/>
            </a:pPr>
            <a:r>
              <a:rPr lang="en-US" sz="2400" dirty="0" smtClean="0">
                <a:latin typeface="+mj-lt"/>
              </a:rPr>
              <a:t>Almost half of American teenage drivers believe that having young peers in the car is distracting;</a:t>
            </a:r>
          </a:p>
          <a:p>
            <a:pPr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Frutiger LT Std 55 Roman" pitchFamily="34" charset="0"/>
              <a:buChar char="&gt;"/>
            </a:pPr>
            <a:r>
              <a:rPr lang="en-US" sz="2400" dirty="0" smtClean="0">
                <a:latin typeface="+mj-lt"/>
              </a:rPr>
              <a:t>44% of students felt that they were safer drivers without their friends in the vehicle </a:t>
            </a:r>
            <a:r>
              <a:rPr lang="en-US" sz="1900" dirty="0" smtClean="0">
                <a:latin typeface="+mj-lt"/>
              </a:rPr>
              <a:t>(Williams et al. 2007).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362123"/>
            <a:ext cx="3048000" cy="202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2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2_YNDRC_Template_1">
  <a:themeElements>
    <a:clrScheme name="Custom 1">
      <a:dk1>
        <a:srgbClr val="000000"/>
      </a:dk1>
      <a:lt1>
        <a:sysClr val="window" lastClr="FFFFFF"/>
      </a:lt1>
      <a:dk2>
        <a:srgbClr val="1C7299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8981D"/>
      </a:accent6>
      <a:hlink>
        <a:srgbClr val="F8981D"/>
      </a:hlink>
      <a:folHlink>
        <a:srgbClr val="800080"/>
      </a:folHlink>
    </a:clrScheme>
    <a:fontScheme name="YNDRC">
      <a:majorFont>
        <a:latin typeface="Verdan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2012_YNDRC_Template_1</Template>
  <TotalTime>533</TotalTime>
  <Words>613</Words>
  <Application>Microsoft Office PowerPoint</Application>
  <PresentationFormat>On-screen Show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2012_YNDRC_Template_1</vt:lpstr>
      <vt:lpstr>Passengers</vt:lpstr>
      <vt:lpstr>Overview:</vt:lpstr>
      <vt:lpstr>Do young passengers increase young driver crash risk?</vt:lpstr>
      <vt:lpstr>Do all passengers increase crash risk for young drivers?</vt:lpstr>
      <vt:lpstr>How do passengers increase the crash risk of young drivers?</vt:lpstr>
      <vt:lpstr>When do passengers increase crash risk?</vt:lpstr>
      <vt:lpstr>How many passengers die due to alcohol-related young driver crashes?</vt:lpstr>
      <vt:lpstr>Who is most likely to ride with a young impaired driver?</vt:lpstr>
      <vt:lpstr>What do young drivers think about young passengers?</vt:lpstr>
      <vt:lpstr>Are there specific laws for young drivers about passengers?</vt:lpstr>
      <vt:lpstr>How can we reduce the crash risk of young drivers with passengers?</vt:lpstr>
      <vt:lpstr>What programs are available which support passenger restrictions?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VULNERABLE ROAD USERS</dc:title>
  <dc:creator>annam</dc:creator>
  <cp:lastModifiedBy>Charlotte Pashley</cp:lastModifiedBy>
  <cp:revision>56</cp:revision>
  <cp:lastPrinted>2012-07-11T15:30:42Z</cp:lastPrinted>
  <dcterms:created xsi:type="dcterms:W3CDTF">2012-07-17T15:03:43Z</dcterms:created>
  <dcterms:modified xsi:type="dcterms:W3CDTF">2014-01-20T21:27:05Z</dcterms:modified>
</cp:coreProperties>
</file>