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269" r:id="rId16"/>
    <p:sldId id="270" r:id="rId17"/>
    <p:sldId id="271" r:id="rId18"/>
    <p:sldId id="274" r:id="rId19"/>
    <p:sldId id="275" r:id="rId20"/>
    <p:sldId id="27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otte Pashley" initials="C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187" autoAdjust="0"/>
  </p:normalViewPr>
  <p:slideViewPr>
    <p:cSldViewPr>
      <p:cViewPr>
        <p:scale>
          <a:sx n="94" d="100"/>
          <a:sy n="94" d="100"/>
        </p:scale>
        <p:origin x="-88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3T11:13:49.144" idx="1">
    <p:pos x="10" y="10"/>
    <p:text>New Slide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D098D-9BF0-4B12-BA9B-61E68A889670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C5650-E97F-4E3A-BA63-37B8EFF2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True</a:t>
            </a:r>
          </a:p>
          <a:p>
            <a:pPr marL="228600" indent="-228600">
              <a:buAutoNum type="arabicParenR"/>
            </a:pPr>
            <a:r>
              <a:rPr lang="en-US" dirty="0" smtClean="0"/>
              <a:t>False. Young drivers detect fewer hazards and take longer to respond to hazards than more experienced drivers.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C5650-E97F-4E3A-BA63-37B8EFF2E1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8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C5650-E97F-4E3A-BA63-37B8EFF2E1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3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4687D"/>
                </a:solidFill>
                <a:latin typeface="Verdana" pitchFamily="34" charset="0"/>
                <a:cs typeface="Tahoma" pitchFamily="34" charset="0"/>
              </a:rPr>
              <a:t>VULNERABLE ROAD USERS</a:t>
            </a:r>
            <a:endParaRPr lang="en-US" sz="3600" b="1" dirty="0">
              <a:solidFill>
                <a:srgbClr val="44687D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8842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Dangerous behaviours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514600"/>
            <a:ext cx="5715000" cy="3886200"/>
          </a:xfrm>
        </p:spPr>
        <p:txBody>
          <a:bodyPr>
            <a:normAutofit fontScale="92500" lnSpcReduction="10000"/>
          </a:bodyPr>
          <a:lstStyle/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Pedestrians walking while using smart phones, tablets, or MP3 players are putting themselves in danger.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Between 2004 and 2011 injuries/deaths to pedestrians wearing headphones more than tripled.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E.g., walking into an oncoming car because you cannot hear it.</a:t>
            </a:r>
          </a:p>
          <a:p>
            <a:endParaRPr lang="en-US" dirty="0"/>
          </a:p>
        </p:txBody>
      </p:sp>
      <p:pic>
        <p:nvPicPr>
          <p:cNvPr id="2050" name="Picture 2" descr="Y:\Sara\Stock Media\Stock Photos\iStock_000019902071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7098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3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Pedestrian issues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68763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Elderly and disabled pedestrians: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Fragile, decreased mobility and perceptual skills.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May require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 wheelchair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, cane, or walker.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May have difficulty seeing signs and hearing cues, getting across the road in time, drivers need to be more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patient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Intoxicated pedestrians: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Walk on roadside or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on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 road after drinking.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May not notice important traffic cues and may stumble or wander into oncoming vehicles.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2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6705600" cy="1143000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Motorcycle issues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479972" cy="4191000"/>
          </a:xfrm>
        </p:spPr>
        <p:txBody>
          <a:bodyPr>
            <a:normAutofit fontScale="92500" lnSpcReduction="20000"/>
          </a:bodyPr>
          <a:lstStyle/>
          <a:p>
            <a:pPr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Motorcycles are becoming increasingly popular (more are on the road, drivers aren’t used to them).</a:t>
            </a:r>
          </a:p>
          <a:p>
            <a:pPr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High performance capabilities mean high speed and high acceleration.</a:t>
            </a:r>
          </a:p>
          <a:p>
            <a:pPr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Less stable when braking, less visible to other drivers due to their small size.</a:t>
            </a:r>
          </a:p>
          <a:p>
            <a:pPr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600" kern="0" dirty="0">
                <a:solidFill>
                  <a:srgbClr val="000000"/>
                </a:solidFill>
                <a:latin typeface="Verdana"/>
                <a:ea typeface="ＭＳ Ｐゴシック"/>
              </a:rPr>
              <a:t>Difficult to estimate how close a motorcycle is to a vehicle and how quickly it is approaching an intersection.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7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8080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Canadian’s concerns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Cyclists and pedestrians behaving unsafely are the 3</a:t>
            </a:r>
            <a:r>
              <a:rPr lang="en-CA" sz="2400" kern="0" baseline="30000" dirty="0">
                <a:solidFill>
                  <a:srgbClr val="000000"/>
                </a:solidFill>
                <a:latin typeface="Verdana"/>
                <a:ea typeface="ＭＳ Ｐゴシック"/>
              </a:rPr>
              <a:t>rd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 and 2</a:t>
            </a:r>
            <a:r>
              <a:rPr lang="en-CA" sz="2400" kern="0" baseline="30000" dirty="0">
                <a:solidFill>
                  <a:srgbClr val="000000"/>
                </a:solidFill>
                <a:latin typeface="Verdana"/>
                <a:ea typeface="ＭＳ Ｐゴシック"/>
              </a:rPr>
              <a:t>nd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 lowest concerns for the public. </a:t>
            </a: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Motorcycle driving is the least concerning to the public.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Vulnerable road user behaviours are not very concerning to Canadians.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This makes it difficult to increase the safety of vulnerable road users if the population is not greatly concerned about the issue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marL="457200" lvl="1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*Data from 2008 Road Safety Monitor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8842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Legislation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2423160"/>
            <a:ext cx="8763000" cy="4419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3100" dirty="0" smtClean="0"/>
              <a:t>Seven provinces </a:t>
            </a:r>
            <a:r>
              <a:rPr lang="en-CA" sz="3100" dirty="0"/>
              <a:t>have mandatory helmet laws for </a:t>
            </a:r>
            <a:r>
              <a:rPr lang="en-CA" sz="3100" dirty="0" smtClean="0"/>
              <a:t>cyclists:</a:t>
            </a:r>
            <a:endParaRPr lang="en-CA" sz="3100" dirty="0"/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3100" dirty="0" smtClean="0"/>
              <a:t>British Columbia, New </a:t>
            </a:r>
            <a:r>
              <a:rPr lang="en-CA" sz="3100" dirty="0"/>
              <a:t>Brunswick, Nova Scotia, and Prince Edward Island: all-ages law.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3100" dirty="0" smtClean="0"/>
              <a:t>Manitoba, Ontario, </a:t>
            </a:r>
            <a:r>
              <a:rPr lang="en-CA" sz="3100" dirty="0"/>
              <a:t>and Alberta: law for those under 18.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anose="020B0604030504040204" pitchFamily="34" charset="0"/>
              <a:buChar char="&gt;"/>
            </a:pPr>
            <a:r>
              <a:rPr lang="en-CA" sz="3100" dirty="0" smtClean="0"/>
              <a:t>All </a:t>
            </a:r>
            <a:r>
              <a:rPr lang="en-CA" sz="3100" dirty="0"/>
              <a:t>Canadian provinces have mandatory helmet laws for </a:t>
            </a:r>
            <a:r>
              <a:rPr lang="en-CA" sz="3100" dirty="0" smtClean="0"/>
              <a:t>motorcyclists. 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anose="020B0604030504040204" pitchFamily="34" charset="0"/>
              <a:buChar char="&gt;"/>
            </a:pPr>
            <a:r>
              <a:rPr lang="en-CA" sz="3100" dirty="0" smtClean="0"/>
              <a:t>All </a:t>
            </a:r>
            <a:r>
              <a:rPr lang="en-CA" sz="3100" dirty="0"/>
              <a:t>Highway Traffic Acts have laws for vehicles to respect vulnerable road users and vice versa.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9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8842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Solutions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382000" cy="3810000"/>
          </a:xfrm>
        </p:spPr>
        <p:txBody>
          <a:bodyPr>
            <a:normAutofit fontScale="925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Pedestrians should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Cross only at marked crosswalks/traffic lights;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Be alert to all traffic, especially turning vehicles;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Steer clear of hedges, parked cars and other obstacles to remain visible;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Avoid dashing into the street or stopping in the middle; and,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Refrain from traveling on foot while intoxicated.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9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8842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Solutions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763963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Motorcyclists and cyclists should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Wear a helmet and protective riding gear;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Obey the rules of the road;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Take beginning and advanced riding lessons;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Never drink and ride;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Ride within limits of skill and ability;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Allow motorists enough time to react; and,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Be visible to motorists.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5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Solutions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3563"/>
          </a:xfrm>
        </p:spPr>
        <p:txBody>
          <a:bodyPr>
            <a:normAutofit fontScale="85000" lnSpcReduction="10000"/>
          </a:bodyPr>
          <a:lstStyle/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1C7299"/>
              </a:buClr>
              <a:buNone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 </a:t>
            </a: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Vehicle </a:t>
            </a: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drivers should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Always look for pedestrians and be prepared to stop, especially on residential streets and near schools;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Be patient if a pedestrian needs extra time to cross the road;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Be aware that motorcycles may be going faster than they appear and may be closer than they appear; and,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Do not speed.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An increase in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speed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of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15 km/h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results in an increase from 45% to 85% in the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chances of killing a 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pedestrian.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58615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9144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Quiz: true or false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276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  <a:buFont typeface="Verdana" panose="020B0604030504040204" pitchFamily="34" charset="0"/>
              <a:buChar char="&gt;"/>
            </a:pPr>
            <a:r>
              <a:rPr lang="en-US" sz="3500" dirty="0" smtClean="0">
                <a:latin typeface="+mj-lt"/>
              </a:rPr>
              <a:t>Most vulnerable road user fatalities are male.</a:t>
            </a: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35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Young </a:t>
            </a:r>
            <a:r>
              <a:rPr lang="en-CA" sz="3500" kern="0" dirty="0">
                <a:solidFill>
                  <a:srgbClr val="000000"/>
                </a:solidFill>
                <a:latin typeface="+mj-lt"/>
                <a:ea typeface="ＭＳ Ｐゴシック"/>
              </a:rPr>
              <a:t>drivers detect </a:t>
            </a:r>
            <a:r>
              <a:rPr lang="en-CA" sz="35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more </a:t>
            </a:r>
            <a:r>
              <a:rPr lang="en-CA" sz="3500" kern="0" dirty="0">
                <a:solidFill>
                  <a:srgbClr val="000000"/>
                </a:solidFill>
                <a:latin typeface="+mj-lt"/>
                <a:ea typeface="ＭＳ Ｐゴシック"/>
              </a:rPr>
              <a:t>hazards and </a:t>
            </a:r>
            <a:r>
              <a:rPr lang="en-CA" sz="3500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are quicker to </a:t>
            </a:r>
            <a:r>
              <a:rPr lang="en-CA" sz="3500" kern="0" dirty="0">
                <a:solidFill>
                  <a:srgbClr val="000000"/>
                </a:solidFill>
                <a:latin typeface="+mj-lt"/>
                <a:ea typeface="ＭＳ Ｐゴシック"/>
              </a:rPr>
              <a:t>respond to hazards than more experienced drivers.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60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Quiz: multiple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8763000" cy="3459163"/>
          </a:xfrm>
        </p:spPr>
        <p:txBody>
          <a:bodyPr/>
          <a:lstStyle/>
          <a:p>
            <a:pPr marL="457200" lvl="1" indent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None/>
            </a:pP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Between 2004 and </a:t>
            </a:r>
            <a:r>
              <a:rPr lang="en-CA" sz="22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2011 the number of </a:t>
            </a:r>
            <a:r>
              <a:rPr lang="en-CA" sz="22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injuries/deaths to pedestrians wearing headphones </a:t>
            </a:r>
            <a:r>
              <a:rPr lang="en-CA" sz="22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: </a:t>
            </a:r>
          </a:p>
          <a:p>
            <a:pPr marL="914400" lvl="1" indent="-45720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UcPeriod"/>
            </a:pP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More than tripled</a:t>
            </a:r>
          </a:p>
          <a:p>
            <a:pPr marL="914400" lvl="1" indent="-45720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UcPeriod"/>
            </a:pP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Doubled</a:t>
            </a:r>
          </a:p>
          <a:p>
            <a:pPr marL="914400" lvl="1" indent="-45720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UcPeriod"/>
            </a:pP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Quadrupled </a:t>
            </a:r>
          </a:p>
          <a:p>
            <a:pPr marL="914400" lvl="1" indent="-45720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UcPeriod"/>
            </a:pP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Decreased</a:t>
            </a:r>
            <a:endParaRPr lang="en-CA" sz="22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6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Overview: vulnerable road users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>
            <a:normAutofit fontScale="85000" lnSpcReduction="20000"/>
          </a:bodyPr>
          <a:lstStyle/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2400" b="1" kern="0" dirty="0" smtClean="0">
                <a:solidFill>
                  <a:srgbClr val="000000"/>
                </a:solidFill>
                <a:latin typeface="Tahoma" pitchFamily="34" charset="0"/>
                <a:ea typeface="ＭＳ Ｐゴシック"/>
              </a:rPr>
              <a:t>What are… </a:t>
            </a:r>
            <a:endParaRPr lang="en-US" sz="2400" b="1" kern="0" dirty="0">
              <a:solidFill>
                <a:srgbClr val="000000"/>
              </a:solidFill>
              <a:latin typeface="Tahoma" pitchFamily="34" charset="0"/>
              <a:ea typeface="ＭＳ Ｐゴシック"/>
            </a:endParaRPr>
          </a:p>
          <a:p>
            <a:pPr lvl="1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US" sz="2400" kern="0" dirty="0">
                <a:solidFill>
                  <a:srgbClr val="000000"/>
                </a:solidFill>
                <a:latin typeface="Tahoma" pitchFamily="34" charset="0"/>
                <a:ea typeface="ＭＳ Ｐゴシック"/>
              </a:rPr>
              <a:t>Pedestrians, cyclists and motorcyclists.</a:t>
            </a: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  <a:ea typeface="ＭＳ Ｐゴシック"/>
              </a:rPr>
              <a:t>Characteristics of the problem  </a:t>
            </a:r>
          </a:p>
          <a:p>
            <a:pPr lvl="1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US" sz="2400" kern="0" dirty="0">
                <a:solidFill>
                  <a:srgbClr val="000000"/>
                </a:solidFill>
                <a:latin typeface="Tahoma" pitchFamily="34" charset="0"/>
                <a:ea typeface="ＭＳ Ｐゴシック"/>
              </a:rPr>
              <a:t>Characteristics of collisions, victims, </a:t>
            </a:r>
            <a:r>
              <a:rPr lang="en-US" sz="2400" kern="0" dirty="0" smtClean="0">
                <a:solidFill>
                  <a:srgbClr val="000000"/>
                </a:solidFill>
                <a:latin typeface="Tahoma" pitchFamily="34" charset="0"/>
                <a:ea typeface="ＭＳ Ｐゴシック"/>
              </a:rPr>
              <a:t>behaviours, and issues. </a:t>
            </a:r>
            <a:endParaRPr lang="en-US" sz="2400" kern="0" dirty="0">
              <a:solidFill>
                <a:srgbClr val="000000"/>
              </a:solidFill>
              <a:latin typeface="Tahoma" pitchFamily="34" charset="0"/>
              <a:ea typeface="ＭＳ Ｐゴシック"/>
            </a:endParaRP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  <a:ea typeface="ＭＳ Ｐゴシック"/>
              </a:rPr>
              <a:t>Attitudes and concerns</a:t>
            </a:r>
          </a:p>
          <a:p>
            <a:pPr lvl="1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US" sz="2400" kern="0" dirty="0">
                <a:solidFill>
                  <a:srgbClr val="000000"/>
                </a:solidFill>
                <a:latin typeface="Tahoma" pitchFamily="34" charset="0"/>
                <a:ea typeface="ＭＳ Ｐゴシック"/>
              </a:rPr>
              <a:t>Opinions about vulnerable road users.</a:t>
            </a: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  <a:ea typeface="ＭＳ Ｐゴシック"/>
              </a:rPr>
              <a:t>Legislation</a:t>
            </a:r>
          </a:p>
          <a:p>
            <a:pPr lvl="1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US" sz="2400" kern="0" dirty="0">
                <a:solidFill>
                  <a:srgbClr val="000000"/>
                </a:solidFill>
                <a:latin typeface="Tahoma" pitchFamily="34" charset="0"/>
                <a:ea typeface="ＭＳ Ｐゴシック"/>
              </a:rPr>
              <a:t>Existing laws that apply to vulnerable road users.</a:t>
            </a: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&gt;"/>
            </a:pPr>
            <a:r>
              <a:rPr lang="en-US" sz="2400" b="1" kern="0" dirty="0">
                <a:solidFill>
                  <a:srgbClr val="000000"/>
                </a:solidFill>
                <a:latin typeface="Tahoma" pitchFamily="34" charset="0"/>
                <a:ea typeface="ＭＳ Ｐゴシック"/>
              </a:rPr>
              <a:t>Solutions </a:t>
            </a:r>
          </a:p>
          <a:p>
            <a:pPr lvl="1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US" sz="2400" kern="0" dirty="0">
                <a:solidFill>
                  <a:srgbClr val="000000"/>
                </a:solidFill>
                <a:latin typeface="Tahoma" pitchFamily="34" charset="0"/>
                <a:ea typeface="ＭＳ Ｐゴシック"/>
              </a:rPr>
              <a:t>Protecting vulnerable road users.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47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44687D"/>
                </a:solidFill>
              </a:rPr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2849563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Verdana" panose="020B0604030504040204" pitchFamily="34" charset="0"/>
              <a:buChar char="&gt;"/>
            </a:pPr>
            <a:r>
              <a:rPr lang="en-US" dirty="0">
                <a:latin typeface="+mj-lt"/>
              </a:rPr>
              <a:t>W</a:t>
            </a:r>
            <a:r>
              <a:rPr lang="en-US" dirty="0" smtClean="0">
                <a:latin typeface="+mj-lt"/>
              </a:rPr>
              <a:t>hat can you do to increase the safety of </a:t>
            </a:r>
            <a:r>
              <a:rPr lang="en-US" smtClean="0">
                <a:latin typeface="+mj-lt"/>
              </a:rPr>
              <a:t>vulnerable road users?</a:t>
            </a:r>
            <a:endParaRPr lang="en-US" dirty="0" smtClean="0">
              <a:latin typeface="+mj-lt"/>
            </a:endParaRPr>
          </a:p>
          <a:p>
            <a:pPr>
              <a:buClr>
                <a:srgbClr val="FFC000"/>
              </a:buClr>
              <a:buFont typeface="Verdana" panose="020B0604030504040204" pitchFamily="34" charset="0"/>
              <a:buChar char="&gt;"/>
            </a:pPr>
            <a:r>
              <a:rPr lang="en-US" dirty="0" smtClean="0">
                <a:latin typeface="+mj-lt"/>
              </a:rPr>
              <a:t>When you are walking or biking, do you make sure to watch out for other vehicles?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276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Definition: vulnerable road users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/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Vulnerable road </a:t>
            </a: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users (VRUs) </a:t>
            </a: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are pedestrians, cyclists and motorcyclists.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They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are vulnerable because they are not protected by a vehicle and its safety features. 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They are smaller and less visible to other road users.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They are more likely than other road users to be killed or severely injured.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3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Vulnerability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473960"/>
            <a:ext cx="6019800" cy="4572000"/>
          </a:xfrm>
        </p:spPr>
        <p:txBody>
          <a:bodyPr>
            <a:normAutofit/>
          </a:bodyPr>
          <a:lstStyle/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A pedestrian is 284 times more likely to be injured or killed in a  car-pedestrian collision than the motorist. 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A cyclist is 150 times more likely to be injured or killed in a car-bicycle collision than the motorist</a:t>
            </a: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0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A motorcyclist is 50 times more likely to be killed in a car-motorcycle collision than the </a:t>
            </a: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motorist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0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1C7299"/>
              </a:buClr>
              <a:buNone/>
            </a:pP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    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 Data from </a:t>
            </a:r>
            <a:r>
              <a:rPr lang="en-CA" sz="16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Wegman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and </a:t>
            </a:r>
            <a:r>
              <a:rPr lang="en-CA" sz="16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Aarts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 2006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143" y="2438400"/>
            <a:ext cx="2895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46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CA" sz="3600" b="1" kern="0" dirty="0" smtClean="0">
                <a:solidFill>
                  <a:schemeClr val="tx2"/>
                </a:solidFill>
                <a:ea typeface="ＭＳ Ｐゴシック"/>
              </a:rPr>
              <a:t>Collisions </a:t>
            </a:r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involving </a:t>
            </a:r>
            <a:r>
              <a:rPr lang="en-CA" sz="3600" b="1" kern="0" dirty="0" smtClean="0">
                <a:solidFill>
                  <a:schemeClr val="tx2"/>
                </a:solidFill>
                <a:ea typeface="ＭＳ Ｐゴシック"/>
              </a:rPr>
              <a:t>VRUs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86200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Vulnerable road users accounted for 22% of all road fatalities from 2004-2006. 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Pedestrians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accounted for 13% of fatalities (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1,089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deaths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).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Cyclists accounted for 2% of fatalities (180 deaths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Motorcyclists accounted for 7% of fatalities (633 deaths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)</a:t>
            </a:r>
            <a:r>
              <a:rPr lang="en-CA" sz="15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*Data from Transport Canada 2009</a:t>
            </a:r>
          </a:p>
        </p:txBody>
      </p:sp>
    </p:spTree>
    <p:extLst>
      <p:ext uri="{BB962C8B-B14F-4D97-AF65-F5344CB8AC3E}">
        <p14:creationId xmlns:p14="http://schemas.microsoft.com/office/powerpoint/2010/main" val="219482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CA" sz="3600" b="1" kern="0" dirty="0" smtClean="0">
                <a:solidFill>
                  <a:schemeClr val="tx2"/>
                </a:solidFill>
                <a:ea typeface="ＭＳ Ｐゴシック"/>
              </a:rPr>
              <a:t>Collisions </a:t>
            </a:r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involving </a:t>
            </a:r>
            <a:r>
              <a:rPr lang="en-CA" sz="3600" b="1" kern="0" dirty="0" smtClean="0">
                <a:solidFill>
                  <a:schemeClr val="tx2"/>
                </a:solidFill>
                <a:ea typeface="ＭＳ Ｐゴシック"/>
              </a:rPr>
              <a:t>VRUs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86200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lnSpc>
                <a:spcPct val="123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 Edmonton, Alberta in 2012:</a:t>
            </a:r>
            <a:endParaRPr lang="en-CA" sz="24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3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There were 296 pedestrian collisions, a slight decrease from 302 collisions in 2000.</a:t>
            </a:r>
          </a:p>
          <a:p>
            <a:pPr lvl="1" eaLnBrk="0" fontAlgn="base" hangingPunct="0">
              <a:lnSpc>
                <a:spcPct val="123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Bicycle collisions decreased from 214 to 177 from 2000 to 2012.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23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Motorcycle collisions increased significantly from 105 in 2000 to 157</a:t>
            </a:r>
            <a:r>
              <a:rPr lang="en-CA" sz="15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*Data from 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City of Edmonton 2013</a:t>
            </a: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878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Characteristics of collisions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610600" cy="4191000"/>
          </a:xfrm>
        </p:spPr>
        <p:txBody>
          <a:bodyPr>
            <a:normAutofit fontScale="85000" lnSpcReduction="10000"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Pedestrian collisions commonly: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occur on urban roads (70 km/h or less);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occur close to a bus stop, school zone, </a:t>
            </a: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or on a 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road with multiple lanes; and,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result from pedestrians crossing a road</a:t>
            </a: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Cyclist 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collisions commonly: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occur on urban roads, mainly at intersections; and,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during the afternoon rush hour period</a:t>
            </a: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2000" b="1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Motorcycle collisions commonly: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occur on rural roads (80 km/h or higher);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involve single vehicles that run off the road; and, </a:t>
            </a:r>
          </a:p>
          <a:p>
            <a:pPr lvl="1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Tahoma" pitchFamily="34" charset="0"/>
              <a:buChar char="»"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occur in darkness/low light.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808038"/>
          </a:xfrm>
        </p:spPr>
        <p:txBody>
          <a:bodyPr/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Victims of collisions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438400"/>
            <a:ext cx="5334000" cy="428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Pedestrian fatalities:</a:t>
            </a:r>
          </a:p>
          <a:p>
            <a:pPr lvl="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 30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% of victims are seniors.</a:t>
            </a:r>
          </a:p>
          <a:p>
            <a:pPr lvl="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 62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% of </a:t>
            </a:r>
            <a:r>
              <a:rPr lang="en-CA" sz="2000" kern="0" dirty="0">
                <a:latin typeface="Verdana"/>
                <a:ea typeface="ＭＳ Ｐゴシック"/>
              </a:rPr>
              <a:t>victims are male</a:t>
            </a:r>
            <a:r>
              <a:rPr lang="en-CA" sz="2000" kern="0" dirty="0">
                <a:solidFill>
                  <a:schemeClr val="tx2"/>
                </a:solidFill>
                <a:latin typeface="Verdana"/>
                <a:ea typeface="ＭＳ Ｐゴシック"/>
              </a:rPr>
              <a:t>.</a:t>
            </a:r>
          </a:p>
          <a:p>
            <a:pPr marL="342900" lvl="0" indent="-34290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Cyclist fatalities:</a:t>
            </a:r>
          </a:p>
          <a:p>
            <a:pPr lvl="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    18% of victims are 16 or under.</a:t>
            </a:r>
          </a:p>
          <a:p>
            <a:pPr lvl="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    81% of victims are male</a:t>
            </a:r>
          </a:p>
          <a:p>
            <a:pPr marL="342900" lvl="0" indent="-34290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</a:pP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Motorcyclist fatalities:</a:t>
            </a:r>
          </a:p>
          <a:p>
            <a:pPr lvl="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 23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% of victims are 24-34.</a:t>
            </a:r>
          </a:p>
          <a:p>
            <a:pPr lvl="0" eaLnBrk="0" fontAlgn="base" hangingPunct="0">
              <a:lnSpc>
                <a:spcPct val="114000"/>
              </a:lnSpc>
              <a:spcAft>
                <a:spcPts val="600"/>
              </a:spcAft>
              <a:buClr>
                <a:srgbClr val="FFC000"/>
              </a:buClr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 90</a:t>
            </a:r>
            <a:r>
              <a:rPr lang="en-CA" sz="2000" kern="0" dirty="0">
                <a:solidFill>
                  <a:srgbClr val="000000"/>
                </a:solidFill>
                <a:latin typeface="Verdana"/>
                <a:ea typeface="ＭＳ Ｐゴシック"/>
              </a:rPr>
              <a:t>% of victims are </a:t>
            </a: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male</a:t>
            </a:r>
            <a:r>
              <a:rPr lang="en-CA" sz="16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1C7299"/>
              </a:buClr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*Data from Transport Canada 2009</a:t>
            </a:r>
          </a:p>
        </p:txBody>
      </p:sp>
      <p:pic>
        <p:nvPicPr>
          <p:cNvPr id="1026" name="Picture 2" descr="Y:\Sara\Stock Media\Stock Photos\iStock_000007511410Medi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54520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0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CA" sz="3600" b="1" kern="0" dirty="0">
                <a:solidFill>
                  <a:schemeClr val="tx2"/>
                </a:solidFill>
                <a:ea typeface="ＭＳ Ｐゴシック"/>
              </a:rPr>
              <a:t>Young drivers and </a:t>
            </a:r>
            <a:r>
              <a:rPr lang="en-CA" sz="3600" b="1" kern="0" dirty="0" smtClean="0">
                <a:solidFill>
                  <a:schemeClr val="tx2"/>
                </a:solidFill>
                <a:ea typeface="ＭＳ Ｐゴシック"/>
              </a:rPr>
              <a:t>VRUs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886200"/>
          </a:xfrm>
        </p:spPr>
        <p:txBody>
          <a:bodyPr>
            <a:normAutofit fontScale="85000" lnSpcReduction="10000"/>
          </a:bodyPr>
          <a:lstStyle/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18% of drivers who hit and kill a pedestrian are between the ages of 16 and 24, and are likely speeding at the time</a:t>
            </a: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. </a:t>
            </a:r>
          </a:p>
          <a:p>
            <a:pPr lvl="0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itchFamily="34" charset="0"/>
              <a:buChar char="&gt;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Hazard perception:</a:t>
            </a:r>
            <a:r>
              <a:rPr lang="en-CA" sz="24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young drivers detect fewer hazards and take longer to respond to hazards than more experienced drivers.</a:t>
            </a:r>
          </a:p>
          <a:p>
            <a:pPr lvl="1" eaLnBrk="0" fontAlgn="base" hangingPunc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Tx/>
              <a:buChar char="»"/>
              <a:defRPr/>
            </a:pPr>
            <a:r>
              <a:rPr lang="en-CA" sz="2400" kern="0" dirty="0">
                <a:solidFill>
                  <a:srgbClr val="000000"/>
                </a:solidFill>
                <a:latin typeface="Verdana"/>
                <a:ea typeface="ＭＳ Ｐゴシック"/>
              </a:rPr>
              <a:t>This means if a pedestrian were to step out on the road unexpectedly, young drivers are less likely to notice them and brake in time.</a:t>
            </a:r>
          </a:p>
          <a:p>
            <a:pPr marL="457200" lvl="1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endParaRPr lang="en-CA" sz="16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lvl="1" indent="0" eaLnBrk="0" fontAlgn="base" hangingPunct="0">
              <a:spcAft>
                <a:spcPct val="0"/>
              </a:spcAft>
              <a:buClr>
                <a:srgbClr val="FF9900"/>
              </a:buClr>
              <a:buNone/>
              <a:defRPr/>
            </a:pPr>
            <a:r>
              <a:rPr lang="en-CA" sz="1600" kern="0" dirty="0">
                <a:solidFill>
                  <a:srgbClr val="000000"/>
                </a:solidFill>
                <a:latin typeface="Verdana"/>
                <a:ea typeface="ＭＳ Ｐゴシック"/>
              </a:rPr>
              <a:t>*Data from Transport Canada 2009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0964"/>
      </p:ext>
    </p:extLst>
  </p:cSld>
  <p:clrMapOvr>
    <a:masterClrMapping/>
  </p:clrMapOvr>
</p:sld>
</file>

<file path=ppt/theme/theme1.xml><?xml version="1.0" encoding="utf-8"?>
<a:theme xmlns:a="http://schemas.openxmlformats.org/drawingml/2006/main" name="2012_YNDRC_Template_1">
  <a:themeElements>
    <a:clrScheme name="YNDRC">
      <a:dk1>
        <a:srgbClr val="000000"/>
      </a:dk1>
      <a:lt1>
        <a:sysClr val="window" lastClr="FFFFFF"/>
      </a:lt1>
      <a:dk2>
        <a:srgbClr val="4468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2012_YNDRC_Template_1</Template>
  <TotalTime>238</TotalTime>
  <Words>1174</Words>
  <Application>Microsoft Office PowerPoint</Application>
  <PresentationFormat>On-screen Show (4:3)</PresentationFormat>
  <Paragraphs>135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2012_YNDRC_Template_1</vt:lpstr>
      <vt:lpstr>VULNERABLE ROAD USERS</vt:lpstr>
      <vt:lpstr>Overview: vulnerable road users</vt:lpstr>
      <vt:lpstr>Definition: vulnerable road users</vt:lpstr>
      <vt:lpstr>Vulnerability</vt:lpstr>
      <vt:lpstr>Collisions involving VRUs</vt:lpstr>
      <vt:lpstr>Collisions involving VRUs</vt:lpstr>
      <vt:lpstr>Characteristics of collisions</vt:lpstr>
      <vt:lpstr>Victims of collisions</vt:lpstr>
      <vt:lpstr>Young drivers and VRUs</vt:lpstr>
      <vt:lpstr>Dangerous behaviours</vt:lpstr>
      <vt:lpstr>Pedestrian issues </vt:lpstr>
      <vt:lpstr>Motorcycle issues</vt:lpstr>
      <vt:lpstr>Canadian’s concerns</vt:lpstr>
      <vt:lpstr>Legislation</vt:lpstr>
      <vt:lpstr>Solutions</vt:lpstr>
      <vt:lpstr>Solutions</vt:lpstr>
      <vt:lpstr>Solutions</vt:lpstr>
      <vt:lpstr>Quiz: true or false</vt:lpstr>
      <vt:lpstr>Quiz: multiple choice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VULNERABLE ROAD USERS</dc:title>
  <dc:creator>annam</dc:creator>
  <cp:lastModifiedBy>Anna McKiernan</cp:lastModifiedBy>
  <cp:revision>37</cp:revision>
  <cp:lastPrinted>2012-07-11T15:30:42Z</cp:lastPrinted>
  <dcterms:created xsi:type="dcterms:W3CDTF">2012-07-17T15:03:43Z</dcterms:created>
  <dcterms:modified xsi:type="dcterms:W3CDTF">2014-01-27T22:19:40Z</dcterms:modified>
</cp:coreProperties>
</file>