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73" r:id="rId13"/>
    <p:sldId id="267" r:id="rId14"/>
    <p:sldId id="277" r:id="rId15"/>
    <p:sldId id="268" r:id="rId16"/>
    <p:sldId id="269" r:id="rId17"/>
    <p:sldId id="270" r:id="rId18"/>
    <p:sldId id="272" r:id="rId19"/>
    <p:sldId id="274" r:id="rId20"/>
    <p:sldId id="275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otte Pashley" initials="C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784" autoAdjust="0"/>
  </p:normalViewPr>
  <p:slideViewPr>
    <p:cSldViewPr>
      <p:cViewPr>
        <p:scale>
          <a:sx n="73" d="100"/>
          <a:sy n="73" d="100"/>
        </p:scale>
        <p:origin x="-148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3T10:04:19.384" idx="4">
    <p:pos x="10" y="10"/>
    <p:text>New Slide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414E2-D195-4573-A2A9-E49123428D5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FD3A-B568-4C81-838C-64336C3A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0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Driving too fast for conditions includes driving too quickly in poor weather (rain, snow, fog) or not respecting the road (taking curves too quickly, not slowing down in narrowed lanes/construction zones).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FD3A-B568-4C81-838C-64336C3AD7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Other reasons: Drivers overestimate their own skills and assume they can handle their speeding vehicles.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FD3A-B568-4C81-838C-64336C3AD7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Other reasons: Drivers overestimate their own skills and assume they can handle their speeding vehicles.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FD3A-B568-4C81-838C-64336C3AD7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True</a:t>
            </a:r>
          </a:p>
          <a:p>
            <a:pPr marL="228600" indent="-228600">
              <a:buAutoNum type="arabicParenR"/>
            </a:pPr>
            <a:r>
              <a:rPr lang="en-US" dirty="0" smtClean="0"/>
              <a:t>False,</a:t>
            </a:r>
            <a:r>
              <a:rPr lang="en-US" baseline="0" dirty="0" smtClean="0"/>
              <a:t> speeding in creases crash risk by DECREASING the ability of the driver to steer and maneuver the vehicle. 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FD3A-B568-4C81-838C-64336C3AD7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98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FD3A-B568-4C81-838C-64336C3AD7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7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f.ca/" TargetMode="External"/><Relationship Id="rId2" Type="http://schemas.openxmlformats.org/officeDocument/2006/relationships/hyperlink" Target="http://www.yndrc.tirf.ca/default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martrisk.ca/" TargetMode="External"/><Relationship Id="rId4" Type="http://schemas.openxmlformats.org/officeDocument/2006/relationships/hyperlink" Target="http://www.yrp.ca/eras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901" y="1828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4687D"/>
                </a:solidFill>
                <a:latin typeface="Verdana" pitchFamily="34" charset="0"/>
                <a:cs typeface="Tahoma" pitchFamily="34" charset="0"/>
              </a:rPr>
              <a:t>SPEEDING</a:t>
            </a:r>
            <a:endParaRPr lang="en-US" b="1" dirty="0">
              <a:solidFill>
                <a:srgbClr val="44687D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1029" name="Picture 5" descr="Y:\Sara\Stock Media\Stock Photos\iStock_000002275974Large-spe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3048000"/>
            <a:ext cx="3961015" cy="2626822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Drivers likely to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763000" cy="4495800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Young, male </a:t>
            </a: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drivers are </a:t>
            </a: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most likely to speed.</a:t>
            </a:r>
          </a:p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Other common characteristics of drivers who speed include:</a:t>
            </a:r>
            <a:endParaRPr lang="en-US" sz="2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Engage in </a:t>
            </a: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risky-driving behaviours (not wearing a seatbelt, invalid licence);</a:t>
            </a:r>
            <a:endParaRPr lang="en-US" sz="2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Drive </a:t>
            </a: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more kilometres than those who do not speed;</a:t>
            </a:r>
            <a:endParaRPr lang="en-US" sz="2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Have </a:t>
            </a: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confidence in their driving, regardless of their speed;</a:t>
            </a:r>
            <a:endParaRPr lang="en-US" sz="2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Have </a:t>
            </a: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previous speeding violations; and,</a:t>
            </a:r>
            <a:endParaRPr lang="en-US" sz="2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Lack </a:t>
            </a: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knowledge of the </a:t>
            </a: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risks.</a:t>
            </a:r>
            <a:endParaRPr lang="en-US" sz="2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6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44687D"/>
                </a:solidFill>
              </a:rPr>
              <a:t>Influences of speeding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10600" cy="480060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Media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: “Need for Speed” is a popular trend.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Movies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(Fast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and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Furious)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and video games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(Grand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Theft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Auto) promote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speeding/racing.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There are never any negative consequences (death, jail time) for speeders in these movies or games. 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Studies show that risk-glorifying games promote risk taking and risky driving in teens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. </a:t>
            </a:r>
            <a:endParaRPr lang="en-US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*Data from </a:t>
            </a:r>
            <a:r>
              <a:rPr lang="en-US" sz="1600" kern="0" dirty="0" err="1" smtClean="0">
                <a:solidFill>
                  <a:srgbClr val="000000"/>
                </a:solidFill>
                <a:latin typeface="Verdana"/>
                <a:ea typeface="ＭＳ Ｐゴシック"/>
              </a:rPr>
              <a:t>Vingilis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et al.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44687D"/>
                </a:solidFill>
              </a:rPr>
              <a:t>Influences of speeding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590800"/>
            <a:ext cx="4800600" cy="3687763"/>
          </a:xfrm>
        </p:spPr>
        <p:txBody>
          <a:bodyPr/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Passengers: presence of peers affect young drivers.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Passengers encourage driver to speed or driver feels the need to impress friends or significant other by driving risky.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3124200"/>
            <a:ext cx="3634121" cy="2411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6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44687D"/>
                </a:solidFill>
              </a:rPr>
              <a:t>Reasons for speeding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221163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Drivers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assume they will arrive at their destination much earlier if they speed.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I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ncreasing </a:t>
            </a: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speed from 70 km/h to 80 km/h to get to a destination 40 km away only reduces trip time from 34 minutes to 30 minutes but raises crash risk 60%*.</a:t>
            </a: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Reasons young drivers give for speeding: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Keep up with traffic, because they are late, speed limits are too low, and it gives them a rush.</a:t>
            </a:r>
          </a:p>
          <a:p>
            <a:pPr marL="0" lvl="0" indent="0" eaLnBrk="0" fontAlgn="base" hangingPunct="0"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      *Data from Peer 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44687D"/>
                </a:solidFill>
              </a:rPr>
              <a:t>What are the economic costs associated with speeding?</a:t>
            </a:r>
            <a:endParaRPr lang="en-US" sz="32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2895600"/>
            <a:ext cx="5486400" cy="327660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 the United States every year, the economic cost of speeding is estimated to be about $40.4 </a:t>
            </a:r>
            <a:r>
              <a:rPr lang="en-CA" sz="2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billion*. </a:t>
            </a:r>
            <a:endParaRPr lang="en-CA" sz="28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This is equivalent to $1,281 per second</a:t>
            </a:r>
            <a:r>
              <a:rPr lang="en-CA" sz="2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0" lvl="0" indent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CA" sz="15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*Fischer 2013</a:t>
            </a:r>
            <a:endParaRPr lang="en-CA" sz="15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charlottep\AppData\Local\Microsoft\Windows\Temporary Internet Files\Content.IE5\DAK1I03I\MP9003155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895600" cy="209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9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CA" sz="3600" b="1" dirty="0">
                <a:solidFill>
                  <a:srgbClr val="44687D"/>
                </a:solidFill>
              </a:rPr>
              <a:t>Legislation</a:t>
            </a:r>
            <a:endParaRPr lang="en-US" sz="3600" b="1" dirty="0">
              <a:solidFill>
                <a:srgbClr val="44687D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9"/>
          <a:stretch/>
        </p:blipFill>
        <p:spPr>
          <a:xfrm>
            <a:off x="457200" y="2438400"/>
            <a:ext cx="2713567" cy="3609069"/>
          </a:xfrm>
          <a:prstGeom prst="rect">
            <a:avLst/>
          </a:prstGeom>
          <a:noFill/>
          <a:ln>
            <a:solidFill>
              <a:srgbClr val="44687D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276600" y="2286000"/>
            <a:ext cx="5867400" cy="391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Federal laws:</a:t>
            </a:r>
          </a:p>
          <a:p>
            <a:pPr marL="742950" lvl="1" indent="-28575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Street racing is a criminal offence.</a:t>
            </a:r>
          </a:p>
          <a:p>
            <a:pPr marL="742950" lvl="1" indent="-28575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Punishable by prison time.</a:t>
            </a:r>
            <a:endParaRPr lang="en-CA" sz="22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Provincial laws:</a:t>
            </a:r>
          </a:p>
          <a:p>
            <a:pPr marL="742950" lvl="1" indent="-28575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Each Canadian jurisdiction sets their own speeding laws and fines.</a:t>
            </a:r>
          </a:p>
          <a:p>
            <a:pPr marL="742950" lvl="1" indent="-28575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Penalties: demerit points (6), fines (up to $10,000) and licence suspension.</a:t>
            </a:r>
          </a:p>
        </p:txBody>
      </p:sp>
    </p:spTree>
    <p:extLst>
      <p:ext uri="{BB962C8B-B14F-4D97-AF65-F5344CB8AC3E}">
        <p14:creationId xmlns:p14="http://schemas.microsoft.com/office/powerpoint/2010/main" val="233623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Solutions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348" y="2590800"/>
            <a:ext cx="2286000" cy="180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24794" y="2357281"/>
            <a:ext cx="5181600" cy="430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Increase law enforcement.</a:t>
            </a: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Roads patrolled by radar have a 21% decrease in injuries due to 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crashes*.</a:t>
            </a:r>
          </a:p>
          <a:p>
            <a:pPr marL="34290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Electronic </a:t>
            </a: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signs on roadside showing drivers their speed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34290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Cameras </a:t>
            </a: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that capture licence plates of speeders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Data from </a:t>
            </a:r>
            <a:r>
              <a:rPr lang="en-CA" sz="16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Goldenbeld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 </a:t>
            </a: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and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van </a:t>
            </a:r>
            <a:r>
              <a:rPr lang="en-CA" sz="16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Shagen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2005</a:t>
            </a:r>
          </a:p>
        </p:txBody>
      </p:sp>
      <p:pic>
        <p:nvPicPr>
          <p:cNvPr id="2050" name="Picture 2" descr="Y:\Sara\Stock Media\Stock Photos\iStock_000008709333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9452"/>
            <a:ext cx="2286000" cy="1528948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38912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© Guelph Mercury 2012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47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rgbClr val="44687D"/>
                </a:solidFill>
              </a:rPr>
              <a:t>Anti-speeding campaigns</a:t>
            </a:r>
            <a:endParaRPr lang="en-US" sz="36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886200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Project E.R.A.S.E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Eliminate Racing Activity on Streets Everywhere.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Police officers and government ministries come together to reduce street racing through education (in schools and the community) and stronger enforcement (more police targeting the issue).</a:t>
            </a: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SMARTRISK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Goal is to decrease speeding, starting with new drivers. 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Help young people discover their passion for living is worth more than reckless driving.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94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rgbClr val="44687D"/>
                </a:solidFill>
              </a:rPr>
              <a:t>For more information visit:</a:t>
            </a:r>
            <a:endParaRPr lang="en-US" sz="36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40163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None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2"/>
              </a:rPr>
              <a:t>www.yndrc.tirf.ca/default.php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44687D"/>
                </a:solidFill>
                <a:latin typeface="Verdana"/>
                <a:ea typeface="ＭＳ Ｐゴシック"/>
                <a:hlinkClick r:id="rId3"/>
              </a:rPr>
              <a:t>www.tirf.ca</a:t>
            </a:r>
            <a:r>
              <a:rPr lang="en-CA" sz="2400" b="1" kern="0" dirty="0" smtClean="0">
                <a:solidFill>
                  <a:srgbClr val="44687D"/>
                </a:solidFill>
                <a:latin typeface="Verdana"/>
                <a:ea typeface="ＭＳ Ｐゴシック"/>
              </a:rPr>
              <a:t> </a:t>
            </a:r>
            <a:endParaRPr lang="en-CA" sz="2400" b="1" kern="0" dirty="0">
              <a:solidFill>
                <a:srgbClr val="44687D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  <a:hlinkClick r:id="rId4"/>
              </a:rPr>
              <a:t>www.yrp.ca/erase/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5"/>
              </a:rPr>
              <a:t>www.smartrisk.ca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7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Quiz: true or false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382963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Crashes caused by speeding commonly occur between 3 pm and 9 pm.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Speeding increases crash risk by increasing the ability of the driver to steer and maneuver the vehicle.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8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>
                <a:solidFill>
                  <a:srgbClr val="44687D"/>
                </a:solidFill>
              </a:rPr>
              <a:t>Overview</a:t>
            </a:r>
            <a:endParaRPr lang="en-US" sz="40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534400" cy="3810000"/>
          </a:xfrm>
        </p:spPr>
        <p:txBody>
          <a:bodyPr>
            <a:normAutofit/>
          </a:bodyPr>
          <a:lstStyle/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speeding? What is street racing?</a:t>
            </a:r>
            <a:endParaRPr lang="en-US" sz="28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Characteristics of </a:t>
            </a: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speeding: crash risk, crash types, influences and reasons</a:t>
            </a: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Costs to society</a:t>
            </a: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Legislation</a:t>
            </a:r>
            <a:endParaRPr lang="en-US" sz="28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Solutions </a:t>
            </a:r>
            <a:endParaRPr lang="en-US" sz="28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71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Quiz: multiple choice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63963"/>
          </a:xfrm>
        </p:spPr>
        <p:txBody>
          <a:bodyPr>
            <a:noAutofit/>
          </a:bodyPr>
          <a:lstStyle/>
          <a:p>
            <a:pPr marL="0" indent="0">
              <a:buClr>
                <a:schemeClr val="accent6"/>
              </a:buClr>
              <a:buNone/>
            </a:pPr>
            <a:r>
              <a:rPr lang="en-US" sz="2800" b="1" dirty="0" smtClean="0">
                <a:latin typeface="+mj-lt"/>
              </a:rPr>
              <a:t>What qualifies as excessive speeding?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300" dirty="0" smtClean="0">
                <a:latin typeface="+mj-lt"/>
              </a:rPr>
              <a:t>Driving 5 km/h or more over the posted speed limit.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300" dirty="0" smtClean="0">
                <a:latin typeface="+mj-lt"/>
              </a:rPr>
              <a:t>Driving 10 km/h or more over the posted speed limit.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300" dirty="0" smtClean="0">
                <a:latin typeface="+mj-lt"/>
              </a:rPr>
              <a:t>Driving 25 km/h or more over the posted speed limit.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300" dirty="0" smtClean="0">
                <a:latin typeface="+mj-lt"/>
              </a:rPr>
              <a:t>Driving without a seatbelt. </a:t>
            </a:r>
          </a:p>
        </p:txBody>
      </p:sp>
    </p:spTree>
    <p:extLst>
      <p:ext uri="{BB962C8B-B14F-4D97-AF65-F5344CB8AC3E}">
        <p14:creationId xmlns:p14="http://schemas.microsoft.com/office/powerpoint/2010/main" val="1269472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Discussion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067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dirty="0" smtClean="0">
                <a:latin typeface="+mj-lt"/>
              </a:rPr>
              <a:t>Do you think speeding 5 or 10 km/h over the speed limit should be considered speeding?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dirty="0" smtClean="0">
                <a:latin typeface="+mj-lt"/>
              </a:rPr>
              <a:t>Do you think there is too much speeding in your own neighborhood?</a:t>
            </a:r>
          </a:p>
        </p:txBody>
      </p:sp>
    </p:spTree>
    <p:extLst>
      <p:ext uri="{BB962C8B-B14F-4D97-AF65-F5344CB8AC3E}">
        <p14:creationId xmlns:p14="http://schemas.microsoft.com/office/powerpoint/2010/main" val="347906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44687D"/>
                </a:solidFill>
              </a:rPr>
              <a:t>What is speeding?</a:t>
            </a:r>
            <a:endParaRPr lang="en-US" sz="36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590800"/>
            <a:ext cx="5638800" cy="4114800"/>
          </a:xfrm>
        </p:spPr>
        <p:txBody>
          <a:bodyPr>
            <a:normAutofit/>
          </a:bodyPr>
          <a:lstStyle/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Speeding: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Driving any amount over the posted speed limit, driving too fast for conditions, or racing.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Driving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25 km/h or more over the posted speed limit would qualify as excessive speeding.</a:t>
            </a:r>
          </a:p>
          <a:p>
            <a:endParaRPr lang="en-US" dirty="0"/>
          </a:p>
        </p:txBody>
      </p:sp>
      <p:pic>
        <p:nvPicPr>
          <p:cNvPr id="2052" name="Picture 4" descr="http://www.alpinegraphics.ca/images/speed-limit-sig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590800"/>
            <a:ext cx="2286000" cy="32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7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>
                <a:solidFill>
                  <a:srgbClr val="44687D"/>
                </a:solidFill>
              </a:rPr>
              <a:t>What is </a:t>
            </a:r>
            <a:r>
              <a:rPr lang="en-CA" sz="4000" b="1" dirty="0">
                <a:solidFill>
                  <a:srgbClr val="44687D"/>
                </a:solidFill>
              </a:rPr>
              <a:t>street </a:t>
            </a:r>
            <a:r>
              <a:rPr lang="en-CA" sz="4000" b="1" dirty="0" smtClean="0">
                <a:solidFill>
                  <a:srgbClr val="44687D"/>
                </a:solidFill>
              </a:rPr>
              <a:t>racing?</a:t>
            </a:r>
            <a:endParaRPr lang="en-US" sz="40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3733800"/>
          </a:xfrm>
        </p:spPr>
        <p:txBody>
          <a:bodyPr>
            <a:normAutofit fontScale="77500" lnSpcReduction="20000"/>
          </a:bodyPr>
          <a:lstStyle/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Street racing: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Operating a motor vehicle in a race with at least one other motor vehicle on a street, road, highway or other public place.</a:t>
            </a:r>
            <a:r>
              <a:rPr lang="en-CA" sz="26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Purpose is to test the limits of the vehicle and the skill/courage of the driver.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Either a semi-organized event in a designated area with an audience or spontaneous</a:t>
            </a: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Street racing is illegal and very dangerous</a:t>
            </a:r>
            <a:r>
              <a:rPr lang="en-CA" sz="26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6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6896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066800"/>
          </a:xfrm>
        </p:spPr>
        <p:txBody>
          <a:bodyPr/>
          <a:lstStyle/>
          <a:p>
            <a:pPr algn="l"/>
            <a:r>
              <a:rPr lang="en-US" sz="3600" b="1" kern="0" dirty="0">
                <a:solidFill>
                  <a:srgbClr val="44687D"/>
                </a:solidFill>
                <a:ea typeface="ＭＳ Ｐゴシック"/>
              </a:rPr>
              <a:t>Speeding and crashes</a:t>
            </a:r>
            <a:endParaRPr lang="en-US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5638800" cy="4114800"/>
          </a:xfrm>
        </p:spPr>
        <p:txBody>
          <a:bodyPr>
            <a:normAutofit fontScale="92500" lnSpcReduction="10000"/>
          </a:bodyPr>
          <a:lstStyle/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In Canada, from 2002-2004, 40</a:t>
            </a:r>
            <a:r>
              <a:rPr lang="en-CA" sz="2400" kern="0" dirty="0">
                <a:solidFill>
                  <a:srgbClr val="000000"/>
                </a:solidFill>
                <a:latin typeface="+mj-lt"/>
                <a:ea typeface="ＭＳ Ｐゴシック"/>
              </a:rPr>
              <a:t>% of drivers in fatal crashes caused by speeding were aged </a:t>
            </a:r>
            <a:r>
              <a:rPr lang="en-CA" sz="24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16-24</a:t>
            </a:r>
            <a:r>
              <a:rPr lang="en-CA" sz="16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*</a:t>
            </a:r>
            <a:r>
              <a:rPr lang="en-CA" sz="24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.</a:t>
            </a:r>
          </a:p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In Canada, 1 in 5 fatal </a:t>
            </a:r>
            <a:r>
              <a:rPr lang="en-CA" sz="2400" kern="0" dirty="0">
                <a:solidFill>
                  <a:srgbClr val="000000"/>
                </a:solidFill>
                <a:latin typeface="+mj-lt"/>
                <a:ea typeface="ＭＳ Ｐゴシック"/>
              </a:rPr>
              <a:t>crashes are due to speeding</a:t>
            </a:r>
            <a:r>
              <a:rPr lang="en-CA" sz="16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**</a:t>
            </a:r>
            <a:r>
              <a:rPr lang="en-CA" sz="24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.</a:t>
            </a:r>
          </a:p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dirty="0" smtClean="0">
                <a:latin typeface="+mj-lt"/>
              </a:rPr>
              <a:t>In the United States, speed </a:t>
            </a:r>
            <a:r>
              <a:rPr lang="en-CA" sz="2400" dirty="0">
                <a:latin typeface="+mj-lt"/>
              </a:rPr>
              <a:t>is a contributing factor in almost one third of all fatal </a:t>
            </a:r>
            <a:r>
              <a:rPr lang="en-CA" sz="2400" dirty="0" smtClean="0">
                <a:latin typeface="+mj-lt"/>
              </a:rPr>
              <a:t>crashes</a:t>
            </a:r>
            <a:r>
              <a:rPr lang="en-CA" sz="1600" dirty="0" smtClean="0">
                <a:latin typeface="+mj-lt"/>
              </a:rPr>
              <a:t>***</a:t>
            </a:r>
            <a:r>
              <a:rPr lang="en-CA" sz="2400" dirty="0" smtClean="0">
                <a:latin typeface="+mj-lt"/>
              </a:rPr>
              <a:t>.</a:t>
            </a:r>
          </a:p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fontAlgn="base"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CA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*Data </a:t>
            </a:r>
            <a:r>
              <a:rPr lang="en-CA" sz="1400" kern="0" dirty="0">
                <a:solidFill>
                  <a:srgbClr val="000000"/>
                </a:solidFill>
                <a:latin typeface="Verdana"/>
                <a:ea typeface="ＭＳ Ｐゴシック"/>
              </a:rPr>
              <a:t>from the CCMTA 2008 RSM 2007, **</a:t>
            </a:r>
            <a:r>
              <a:rPr lang="en-CA" sz="14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Beirness</a:t>
            </a:r>
            <a:r>
              <a:rPr lang="en-CA" sz="1400" kern="0" dirty="0">
                <a:solidFill>
                  <a:srgbClr val="000000"/>
                </a:solidFill>
                <a:latin typeface="Verdana"/>
                <a:ea typeface="ＭＳ Ｐゴシック"/>
              </a:rPr>
              <a:t> and Simpson </a:t>
            </a:r>
            <a:r>
              <a:rPr lang="en-CA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2007, ***GHSA 2012</a:t>
            </a:r>
            <a:endParaRPr lang="en-US" dirty="0"/>
          </a:p>
        </p:txBody>
      </p:sp>
      <p:pic>
        <p:nvPicPr>
          <p:cNvPr id="3074" name="Picture 2" descr="Y:\Sara\Stock Media\Stock Photos\82795794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446693" cy="32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2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Increased crash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57600"/>
          </a:xfrm>
        </p:spPr>
        <p:txBody>
          <a:bodyPr>
            <a:normAutofit fontScale="92500"/>
          </a:bodyPr>
          <a:lstStyle/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Speeding affects crash risk by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Decreasing the time a driver has to react;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Increasing the distance needed to stop;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Reducing ability to steer and manoeuvre the vehicle;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Creating more energy that needs to be absorbed by the vehicle in a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crash; and, 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Decreasing effectiveness of vehicle safety features.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8185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Increased crash risk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2360023"/>
            <a:ext cx="5475514" cy="349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defRPr/>
            </a:pPr>
            <a:r>
              <a:rPr lang="en-CA" sz="22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Speeding </a:t>
            </a: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significantly increases crash risk:</a:t>
            </a: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A 1% increase in speed increases a driver’s fatality risk by 4%-12%*.</a:t>
            </a: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The risk of being involved in a severe crash is twice as high at 65 km/h than it is at 60 km/h</a:t>
            </a: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**.</a:t>
            </a:r>
          </a:p>
          <a:p>
            <a:pPr lvl="1" fontAlgn="base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defRPr/>
            </a:pPr>
            <a:endParaRPr lang="en-CA" sz="20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1" fontAlgn="base">
              <a:spcAft>
                <a:spcPts val="600"/>
              </a:spcAft>
              <a:buClr>
                <a:srgbClr val="FFC000"/>
              </a:buClr>
              <a:defRPr/>
            </a:pPr>
            <a:r>
              <a:rPr lang="en-CA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1400" kern="0" dirty="0">
                <a:solidFill>
                  <a:srgbClr val="000000"/>
                </a:solidFill>
                <a:latin typeface="Verdana"/>
                <a:ea typeface="ＭＳ Ｐゴシック"/>
              </a:rPr>
              <a:t>Data from the 2007 RSM, **</a:t>
            </a:r>
            <a:r>
              <a:rPr lang="en-CA" sz="14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Diamantopoulou</a:t>
            </a:r>
            <a:r>
              <a:rPr lang="en-CA" sz="1400" kern="0" dirty="0">
                <a:solidFill>
                  <a:srgbClr val="000000"/>
                </a:solidFill>
                <a:latin typeface="Verdana"/>
                <a:ea typeface="ＭＳ Ｐゴシック"/>
              </a:rPr>
              <a:t> et al. 2003</a:t>
            </a:r>
          </a:p>
        </p:txBody>
      </p:sp>
      <p:pic>
        <p:nvPicPr>
          <p:cNvPr id="1026" name="Picture 2" descr="Y:\Sara\Stock Media\Stock Photos\iStock_000006532311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6" y="3048000"/>
            <a:ext cx="3198437" cy="2209800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3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Speed and severity of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62400"/>
          </a:xfrm>
        </p:spPr>
        <p:txBody>
          <a:bodyPr>
            <a:normAutofit/>
          </a:bodyPr>
          <a:lstStyle/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The faster a vehicle is traveling at the time of the crash, the more 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severe the injuries </a:t>
            </a: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and/or likeliness 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of fatalities. </a:t>
            </a: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For instance: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Injuries from a crash at 50 km/h are equivalent to falling from a three-story 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building.</a:t>
            </a:r>
            <a:endParaRPr lang="en-CA" sz="22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Injuries from a 75 km/h crash are equivalent to falling from a seven-story building. 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Injuries from a 100 km/h crash are equivalent to falling from a twelve-story building.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4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Crashes caused by speeding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458200" cy="3505200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Speed-related crashes often: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Involve a single vehicle;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With one risk-taking driver;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Have a vehicle run off the road and hit an object or person, or was in a head on crash; 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Generally occur between 3 pm and 9 pm; and,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Occur in good weather with normal road conditions and in the darkness or with little light.</a:t>
            </a:r>
            <a:endParaRPr lang="en-US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3139"/>
      </p:ext>
    </p:extLst>
  </p:cSld>
  <p:clrMapOvr>
    <a:masterClrMapping/>
  </p:clrMapOvr>
</p:sld>
</file>

<file path=ppt/theme/theme1.xml><?xml version="1.0" encoding="utf-8"?>
<a:theme xmlns:a="http://schemas.openxmlformats.org/drawingml/2006/main" name="2012_YNDRC_Template_1">
  <a:themeElements>
    <a:clrScheme name="YNDRC">
      <a:dk1>
        <a:srgbClr val="000000"/>
      </a:dk1>
      <a:lt1>
        <a:sysClr val="window" lastClr="FFFFFF"/>
      </a:lt1>
      <a:dk2>
        <a:srgbClr val="4468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2012_YNDRC_Template_1</Template>
  <TotalTime>565</TotalTime>
  <Words>1174</Words>
  <Application>Microsoft Office PowerPoint</Application>
  <PresentationFormat>On-screen Show (4:3)</PresentationFormat>
  <Paragraphs>130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2012_YNDRC_Template_1</vt:lpstr>
      <vt:lpstr>SPEEDING</vt:lpstr>
      <vt:lpstr>Overview</vt:lpstr>
      <vt:lpstr>What is speeding?</vt:lpstr>
      <vt:lpstr>What is street racing?</vt:lpstr>
      <vt:lpstr>Speeding and crashes</vt:lpstr>
      <vt:lpstr>Increased crash risk</vt:lpstr>
      <vt:lpstr>Increased crash risk</vt:lpstr>
      <vt:lpstr>Speed and severity of injury</vt:lpstr>
      <vt:lpstr>Crashes caused by speeding</vt:lpstr>
      <vt:lpstr>Drivers likely to speed</vt:lpstr>
      <vt:lpstr>Influences of speeding</vt:lpstr>
      <vt:lpstr>Influences of speeding</vt:lpstr>
      <vt:lpstr>Reasons for speeding</vt:lpstr>
      <vt:lpstr>What are the economic costs associated with speeding?</vt:lpstr>
      <vt:lpstr>Legislation</vt:lpstr>
      <vt:lpstr>Solutions</vt:lpstr>
      <vt:lpstr>Anti-speeding campaigns</vt:lpstr>
      <vt:lpstr>For more information visit:</vt:lpstr>
      <vt:lpstr>Quiz: true or false</vt:lpstr>
      <vt:lpstr>Quiz: multiple choice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SPEEDING</dc:title>
  <dc:creator>annam</dc:creator>
  <cp:lastModifiedBy>Anna McKiernan</cp:lastModifiedBy>
  <cp:revision>45</cp:revision>
  <cp:lastPrinted>2012-07-11T15:30:42Z</cp:lastPrinted>
  <dcterms:created xsi:type="dcterms:W3CDTF">2012-07-16T19:38:20Z</dcterms:created>
  <dcterms:modified xsi:type="dcterms:W3CDTF">2014-01-27T20:24:59Z</dcterms:modified>
</cp:coreProperties>
</file>