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9" r:id="rId3"/>
    <p:sldId id="260" r:id="rId4"/>
    <p:sldId id="261" r:id="rId5"/>
    <p:sldId id="274" r:id="rId6"/>
    <p:sldId id="264" r:id="rId7"/>
    <p:sldId id="262" r:id="rId8"/>
    <p:sldId id="263" r:id="rId9"/>
    <p:sldId id="265" r:id="rId10"/>
    <p:sldId id="266" r:id="rId11"/>
    <p:sldId id="267" r:id="rId12"/>
    <p:sldId id="268" r:id="rId13"/>
    <p:sldId id="257" r:id="rId14"/>
    <p:sldId id="269" r:id="rId15"/>
    <p:sldId id="278" r:id="rId16"/>
    <p:sldId id="270" r:id="rId17"/>
    <p:sldId id="271" r:id="rId18"/>
    <p:sldId id="272" r:id="rId19"/>
    <p:sldId id="273" r:id="rId20"/>
    <p:sldId id="275" r:id="rId21"/>
    <p:sldId id="276" r:id="rId22"/>
    <p:sldId id="2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tte Pashley" initials="C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590" autoAdjust="0"/>
  </p:normalViewPr>
  <p:slideViewPr>
    <p:cSldViewPr>
      <p:cViewPr>
        <p:scale>
          <a:sx n="76" d="100"/>
          <a:sy n="76" d="100"/>
        </p:scale>
        <p:origin x="-13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13T09:35:24.368" idx="5">
    <p:pos x="10" y="10"/>
    <p:text>New Slide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60797D-B3F1-4C1D-9D0D-1D07D25CB3EF}" type="datetimeFigureOut">
              <a:rPr lang="en-US" smtClean="0"/>
              <a:t>1/27/2014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DDB9CE-2D33-4893-A788-FE913F412973}" type="slidenum">
              <a:rPr lang="en-US" smtClean="0"/>
              <a:t>‹#›</a:t>
            </a:fld>
            <a:endParaRPr lang="en-US"/>
          </a:p>
        </p:txBody>
      </p:sp>
    </p:spTree>
    <p:extLst>
      <p:ext uri="{BB962C8B-B14F-4D97-AF65-F5344CB8AC3E}">
        <p14:creationId xmlns:p14="http://schemas.microsoft.com/office/powerpoint/2010/main" val="2288398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63534D7-5483-44AF-86BA-87E5F7CA8334}" type="datetimeFigureOut">
              <a:rPr lang="en-US" smtClean="0"/>
              <a:t>1/27/2014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80C7D92-D8E2-45C6-88F1-3095C9A6630B}" type="slidenum">
              <a:rPr lang="en-US" smtClean="0"/>
              <a:t>‹#›</a:t>
            </a:fld>
            <a:endParaRPr lang="en-US"/>
          </a:p>
        </p:txBody>
      </p:sp>
    </p:spTree>
    <p:extLst>
      <p:ext uri="{BB962C8B-B14F-4D97-AF65-F5344CB8AC3E}">
        <p14:creationId xmlns:p14="http://schemas.microsoft.com/office/powerpoint/2010/main" val="161786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a:t>
            </a:fld>
            <a:endParaRPr lang="en-US"/>
          </a:p>
        </p:txBody>
      </p:sp>
    </p:spTree>
    <p:extLst>
      <p:ext uri="{BB962C8B-B14F-4D97-AF65-F5344CB8AC3E}">
        <p14:creationId xmlns:p14="http://schemas.microsoft.com/office/powerpoint/2010/main" val="274496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10</a:t>
            </a:fld>
            <a:endParaRPr lang="en-US"/>
          </a:p>
        </p:txBody>
      </p:sp>
    </p:spTree>
    <p:extLst>
      <p:ext uri="{BB962C8B-B14F-4D97-AF65-F5344CB8AC3E}">
        <p14:creationId xmlns:p14="http://schemas.microsoft.com/office/powerpoint/2010/main" val="32353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
                <a:srgbClr val="FFC000"/>
              </a:buClr>
              <a:buSzTx/>
              <a:buFont typeface="Verdana" pitchFamily="34" charset="0"/>
              <a:buNone/>
              <a:tabLst/>
              <a:defRPr/>
            </a:pPr>
            <a:r>
              <a:rPr lang="en-CA" sz="1600" dirty="0" smtClean="0">
                <a:latin typeface="Verdana" pitchFamily="34" charset="0"/>
                <a:ea typeface="Verdana" pitchFamily="34" charset="0"/>
                <a:cs typeface="Verdana" pitchFamily="34" charset="0"/>
              </a:rPr>
              <a:t>Young drivers are up to 5x more likely to crash if they are in the car with passengers close to their own age compared to when they drive alone.</a:t>
            </a:r>
            <a:endParaRPr lang="en-CA" sz="1600" dirty="0" smtClean="0"/>
          </a:p>
          <a:p>
            <a:pPr>
              <a:lnSpc>
                <a:spcPct val="80000"/>
              </a:lnSpc>
              <a:buClr>
                <a:srgbClr val="FFC000"/>
              </a:buClr>
              <a:buFont typeface="Verdana" pitchFamily="34" charset="0"/>
              <a:buNone/>
            </a:pPr>
            <a:endParaRPr lang="en-CA" sz="1600" dirty="0" smtClean="0"/>
          </a:p>
          <a:p>
            <a:pPr>
              <a:lnSpc>
                <a:spcPct val="80000"/>
              </a:lnSpc>
              <a:buClr>
                <a:srgbClr val="FFC000"/>
              </a:buClr>
              <a:buFont typeface="Verdana" pitchFamily="34" charset="0"/>
              <a:buNone/>
            </a:pPr>
            <a:r>
              <a:rPr lang="en-CA" sz="1600" dirty="0" smtClean="0"/>
              <a:t>Teen males are six times more likely to perform an illegal driving move when other teen passengers are in the car. </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11</a:t>
            </a:fld>
            <a:endParaRPr lang="en-US"/>
          </a:p>
        </p:txBody>
      </p:sp>
    </p:spTree>
    <p:extLst>
      <p:ext uri="{BB962C8B-B14F-4D97-AF65-F5344CB8AC3E}">
        <p14:creationId xmlns:p14="http://schemas.microsoft.com/office/powerpoint/2010/main" val="275516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12</a:t>
            </a:fld>
            <a:endParaRPr lang="en-US"/>
          </a:p>
        </p:txBody>
      </p:sp>
    </p:spTree>
    <p:extLst>
      <p:ext uri="{BB962C8B-B14F-4D97-AF65-F5344CB8AC3E}">
        <p14:creationId xmlns:p14="http://schemas.microsoft.com/office/powerpoint/2010/main" val="313639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13</a:t>
            </a:fld>
            <a:endParaRPr lang="en-US"/>
          </a:p>
        </p:txBody>
      </p:sp>
    </p:spTree>
    <p:extLst>
      <p:ext uri="{BB962C8B-B14F-4D97-AF65-F5344CB8AC3E}">
        <p14:creationId xmlns:p14="http://schemas.microsoft.com/office/powerpoint/2010/main" val="155409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14</a:t>
            </a:fld>
            <a:endParaRPr lang="en-US"/>
          </a:p>
        </p:txBody>
      </p:sp>
    </p:spTree>
    <p:extLst>
      <p:ext uri="{BB962C8B-B14F-4D97-AF65-F5344CB8AC3E}">
        <p14:creationId xmlns:p14="http://schemas.microsoft.com/office/powerpoint/2010/main" val="181733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15</a:t>
            </a:fld>
            <a:endParaRPr lang="en-US"/>
          </a:p>
        </p:txBody>
      </p:sp>
    </p:spTree>
    <p:extLst>
      <p:ext uri="{BB962C8B-B14F-4D97-AF65-F5344CB8AC3E}">
        <p14:creationId xmlns:p14="http://schemas.microsoft.com/office/powerpoint/2010/main" val="181733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0" dirty="0" smtClean="0">
                <a:solidFill>
                  <a:srgbClr val="000000"/>
                </a:solidFill>
                <a:latin typeface="Verdana"/>
                <a:ea typeface="ＭＳ Ｐゴシック"/>
              </a:rPr>
              <a:t>Example: In Ontario, if a driver using a cell phone while driving endangers others he or she will be penalized with fines ($2,000), demerit points (6), jail time (6 months) and licence suspension (up to two years).</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16</a:t>
            </a:fld>
            <a:endParaRPr lang="en-US"/>
          </a:p>
        </p:txBody>
      </p:sp>
    </p:spTree>
    <p:extLst>
      <p:ext uri="{BB962C8B-B14F-4D97-AF65-F5344CB8AC3E}">
        <p14:creationId xmlns:p14="http://schemas.microsoft.com/office/powerpoint/2010/main" val="340349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17</a:t>
            </a:fld>
            <a:endParaRPr lang="en-US"/>
          </a:p>
        </p:txBody>
      </p:sp>
    </p:spTree>
    <p:extLst>
      <p:ext uri="{BB962C8B-B14F-4D97-AF65-F5344CB8AC3E}">
        <p14:creationId xmlns:p14="http://schemas.microsoft.com/office/powerpoint/2010/main" val="78795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18</a:t>
            </a:fld>
            <a:endParaRPr lang="en-US"/>
          </a:p>
        </p:txBody>
      </p:sp>
    </p:spTree>
    <p:extLst>
      <p:ext uri="{BB962C8B-B14F-4D97-AF65-F5344CB8AC3E}">
        <p14:creationId xmlns:p14="http://schemas.microsoft.com/office/powerpoint/2010/main" val="404691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19</a:t>
            </a:fld>
            <a:endParaRPr lang="en-US"/>
          </a:p>
        </p:txBody>
      </p:sp>
    </p:spTree>
    <p:extLst>
      <p:ext uri="{BB962C8B-B14F-4D97-AF65-F5344CB8AC3E}">
        <p14:creationId xmlns:p14="http://schemas.microsoft.com/office/powerpoint/2010/main" val="133850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2</a:t>
            </a:fld>
            <a:endParaRPr lang="en-US"/>
          </a:p>
        </p:txBody>
      </p:sp>
    </p:spTree>
    <p:extLst>
      <p:ext uri="{BB962C8B-B14F-4D97-AF65-F5344CB8AC3E}">
        <p14:creationId xmlns:p14="http://schemas.microsoft.com/office/powerpoint/2010/main" val="1600295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600" dirty="0" smtClean="0"/>
              <a:t>False, distractions</a:t>
            </a:r>
            <a:r>
              <a:rPr lang="en-US" sz="1600" baseline="0" dirty="0" smtClean="0"/>
              <a:t> can be both inside and outside the vehicle </a:t>
            </a:r>
            <a:endParaRPr lang="en-US" sz="1600" dirty="0" smtClean="0"/>
          </a:p>
          <a:p>
            <a:pPr marL="228600" indent="-228600">
              <a:buAutoNum type="arabicParenR"/>
            </a:pPr>
            <a:r>
              <a:rPr lang="en-US" sz="1600" dirty="0" smtClean="0"/>
              <a:t>True</a:t>
            </a:r>
            <a:endParaRPr lang="en-US" sz="1600" dirty="0"/>
          </a:p>
        </p:txBody>
      </p:sp>
      <p:sp>
        <p:nvSpPr>
          <p:cNvPr id="4" name="Slide Number Placeholder 3"/>
          <p:cNvSpPr>
            <a:spLocks noGrp="1"/>
          </p:cNvSpPr>
          <p:nvPr>
            <p:ph type="sldNum" sz="quarter" idx="10"/>
          </p:nvPr>
        </p:nvSpPr>
        <p:spPr/>
        <p:txBody>
          <a:bodyPr/>
          <a:lstStyle/>
          <a:p>
            <a:fld id="{080C7D92-D8E2-45C6-88F1-3095C9A6630B}" type="slidenum">
              <a:rPr lang="en-US" smtClean="0"/>
              <a:t>20</a:t>
            </a:fld>
            <a:endParaRPr lang="en-US"/>
          </a:p>
        </p:txBody>
      </p:sp>
    </p:spTree>
    <p:extLst>
      <p:ext uri="{BB962C8B-B14F-4D97-AF65-F5344CB8AC3E}">
        <p14:creationId xmlns:p14="http://schemas.microsoft.com/office/powerpoint/2010/main" val="4097126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Answer: B</a:t>
            </a:r>
            <a:endParaRPr lang="en-US" sz="1600" dirty="0"/>
          </a:p>
        </p:txBody>
      </p:sp>
      <p:sp>
        <p:nvSpPr>
          <p:cNvPr id="4" name="Slide Number Placeholder 3"/>
          <p:cNvSpPr>
            <a:spLocks noGrp="1"/>
          </p:cNvSpPr>
          <p:nvPr>
            <p:ph type="sldNum" sz="quarter" idx="10"/>
          </p:nvPr>
        </p:nvSpPr>
        <p:spPr/>
        <p:txBody>
          <a:bodyPr/>
          <a:lstStyle/>
          <a:p>
            <a:fld id="{080C7D92-D8E2-45C6-88F1-3095C9A6630B}" type="slidenum">
              <a:rPr lang="en-US" smtClean="0"/>
              <a:t>21</a:t>
            </a:fld>
            <a:endParaRPr lang="en-US"/>
          </a:p>
        </p:txBody>
      </p:sp>
    </p:spTree>
    <p:extLst>
      <p:ext uri="{BB962C8B-B14F-4D97-AF65-F5344CB8AC3E}">
        <p14:creationId xmlns:p14="http://schemas.microsoft.com/office/powerpoint/2010/main" val="4206230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22</a:t>
            </a:fld>
            <a:endParaRPr lang="en-US"/>
          </a:p>
        </p:txBody>
      </p:sp>
    </p:spTree>
    <p:extLst>
      <p:ext uri="{BB962C8B-B14F-4D97-AF65-F5344CB8AC3E}">
        <p14:creationId xmlns:p14="http://schemas.microsoft.com/office/powerpoint/2010/main" val="259407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latin typeface="+mn-lt"/>
                <a:ea typeface="+mn-ea"/>
                <a:cs typeface="+mn-cs"/>
              </a:rPr>
              <a:t>Examples</a:t>
            </a:r>
            <a:r>
              <a:rPr lang="en-CA" sz="1600" kern="1200" baseline="0" dirty="0" smtClean="0">
                <a:solidFill>
                  <a:schemeClr val="tx1"/>
                </a:solidFill>
                <a:latin typeface="+mn-lt"/>
                <a:ea typeface="+mn-ea"/>
                <a:cs typeface="+mn-cs"/>
              </a:rPr>
              <a:t> of distracted driving: </a:t>
            </a:r>
            <a:r>
              <a:rPr lang="en-CA" sz="1600" kern="1200" dirty="0" smtClean="0">
                <a:solidFill>
                  <a:schemeClr val="tx1"/>
                </a:solidFill>
                <a:latin typeface="+mn-lt"/>
                <a:ea typeface="+mn-ea"/>
                <a:cs typeface="+mn-cs"/>
              </a:rPr>
              <a:t>objects (cell-phones, CDs, food), persons (spouses, friends, children) and events (answering a call, programming navigation system)</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3</a:t>
            </a:fld>
            <a:endParaRPr lang="en-US"/>
          </a:p>
        </p:txBody>
      </p:sp>
    </p:spTree>
    <p:extLst>
      <p:ext uri="{BB962C8B-B14F-4D97-AF65-F5344CB8AC3E}">
        <p14:creationId xmlns:p14="http://schemas.microsoft.com/office/powerpoint/2010/main" val="235327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4</a:t>
            </a:fld>
            <a:endParaRPr lang="en-US"/>
          </a:p>
        </p:txBody>
      </p:sp>
    </p:spTree>
    <p:extLst>
      <p:ext uri="{BB962C8B-B14F-4D97-AF65-F5344CB8AC3E}">
        <p14:creationId xmlns:p14="http://schemas.microsoft.com/office/powerpoint/2010/main" val="217637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5</a:t>
            </a:fld>
            <a:endParaRPr lang="en-US"/>
          </a:p>
        </p:txBody>
      </p:sp>
    </p:spTree>
    <p:extLst>
      <p:ext uri="{BB962C8B-B14F-4D97-AF65-F5344CB8AC3E}">
        <p14:creationId xmlns:p14="http://schemas.microsoft.com/office/powerpoint/2010/main" val="43141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sz="1600" dirty="0" smtClean="0"/>
              <a:t>This image is an example of  ‘inattention blindness’, meaning if a brain is distracted (by a hands free phone call or conversation with a passenger for example), half of what a driver is looking at does not register in their brain. So although a driver’s eyes are on the road, it does not necessarily mean they are registering all the important things in their field of view. Most drivers are unaware that this is happening because their distractions aren’t removing their hands from the wheel or their eyes from the road.</a:t>
            </a:r>
          </a:p>
          <a:p>
            <a:pPr eaLnBrk="1" hangingPunct="1"/>
            <a:r>
              <a:rPr lang="en-CA" sz="1600" dirty="0" smtClean="0"/>
              <a:t>1</a:t>
            </a:r>
            <a:r>
              <a:rPr lang="en-CA" sz="1600" baseline="30000" dirty="0" smtClean="0"/>
              <a:t>st</a:t>
            </a:r>
            <a:r>
              <a:rPr lang="en-CA" sz="1600" dirty="0" smtClean="0"/>
              <a:t> image: what an attentive driver would notice or ‘see’. 2</a:t>
            </a:r>
            <a:r>
              <a:rPr lang="en-CA" sz="1600" baseline="30000" dirty="0" smtClean="0"/>
              <a:t>nd</a:t>
            </a:r>
            <a:r>
              <a:rPr lang="en-CA" sz="1600" dirty="0" smtClean="0"/>
              <a:t> image: what a distracted driver would notice or ‘see’</a:t>
            </a:r>
          </a:p>
          <a:p>
            <a:endParaRPr lang="en-US" sz="1600" dirty="0"/>
          </a:p>
        </p:txBody>
      </p:sp>
      <p:sp>
        <p:nvSpPr>
          <p:cNvPr id="4" name="Slide Number Placeholder 3"/>
          <p:cNvSpPr>
            <a:spLocks noGrp="1"/>
          </p:cNvSpPr>
          <p:nvPr>
            <p:ph type="sldNum" sz="quarter" idx="10"/>
          </p:nvPr>
        </p:nvSpPr>
        <p:spPr/>
        <p:txBody>
          <a:bodyPr/>
          <a:lstStyle/>
          <a:p>
            <a:fld id="{080C7D92-D8E2-45C6-88F1-3095C9A6630B}" type="slidenum">
              <a:rPr lang="en-US" smtClean="0"/>
              <a:t>6</a:t>
            </a:fld>
            <a:endParaRPr lang="en-US"/>
          </a:p>
        </p:txBody>
      </p:sp>
    </p:spTree>
    <p:extLst>
      <p:ext uri="{BB962C8B-B14F-4D97-AF65-F5344CB8AC3E}">
        <p14:creationId xmlns:p14="http://schemas.microsoft.com/office/powerpoint/2010/main" val="68464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latin typeface="+mn-lt"/>
                <a:ea typeface="+mn-ea"/>
                <a:cs typeface="+mn-cs"/>
              </a:rPr>
              <a:t>The task of driving requires drivers to focus their attention on steering, watching the road and reacting to</a:t>
            </a:r>
            <a:r>
              <a:rPr lang="en-CA" sz="1600" kern="1200" baseline="0" dirty="0" smtClean="0">
                <a:solidFill>
                  <a:schemeClr val="tx1"/>
                </a:solidFill>
                <a:latin typeface="+mn-lt"/>
                <a:ea typeface="+mn-ea"/>
                <a:cs typeface="+mn-cs"/>
              </a:rPr>
              <a:t> changes</a:t>
            </a:r>
            <a:r>
              <a:rPr lang="en-CA" sz="1600" kern="1200" dirty="0" smtClean="0">
                <a:solidFill>
                  <a:schemeClr val="tx1"/>
                </a:solidFill>
                <a:latin typeface="+mn-lt"/>
                <a:ea typeface="+mn-ea"/>
                <a:cs typeface="+mn-cs"/>
              </a:rPr>
              <a:t>. Adding in any other task (such as talking on the phone)</a:t>
            </a:r>
            <a:r>
              <a:rPr lang="en-CA" sz="1600" kern="1200" baseline="0" dirty="0" smtClean="0">
                <a:solidFill>
                  <a:schemeClr val="tx1"/>
                </a:solidFill>
                <a:latin typeface="+mn-lt"/>
                <a:ea typeface="+mn-ea"/>
                <a:cs typeface="+mn-cs"/>
              </a:rPr>
              <a:t> can </a:t>
            </a:r>
            <a:r>
              <a:rPr lang="en-CA" sz="1600" kern="1200" dirty="0" smtClean="0">
                <a:solidFill>
                  <a:schemeClr val="tx1"/>
                </a:solidFill>
                <a:latin typeface="+mn-lt"/>
                <a:ea typeface="+mn-ea"/>
                <a:cs typeface="+mn-cs"/>
              </a:rPr>
              <a:t>overload the brain and the task of driving suffers.</a:t>
            </a:r>
          </a:p>
          <a:p>
            <a:endParaRPr lang="en-US" dirty="0"/>
          </a:p>
        </p:txBody>
      </p:sp>
      <p:sp>
        <p:nvSpPr>
          <p:cNvPr id="4" name="Slide Number Placeholder 3"/>
          <p:cNvSpPr>
            <a:spLocks noGrp="1"/>
          </p:cNvSpPr>
          <p:nvPr>
            <p:ph type="sldNum" sz="quarter" idx="10"/>
          </p:nvPr>
        </p:nvSpPr>
        <p:spPr/>
        <p:txBody>
          <a:bodyPr/>
          <a:lstStyle/>
          <a:p>
            <a:fld id="{080C7D92-D8E2-45C6-88F1-3095C9A6630B}" type="slidenum">
              <a:rPr lang="en-US" smtClean="0"/>
              <a:t>7</a:t>
            </a:fld>
            <a:endParaRPr lang="en-US"/>
          </a:p>
        </p:txBody>
      </p:sp>
    </p:spTree>
    <p:extLst>
      <p:ext uri="{BB962C8B-B14F-4D97-AF65-F5344CB8AC3E}">
        <p14:creationId xmlns:p14="http://schemas.microsoft.com/office/powerpoint/2010/main" val="199272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8</a:t>
            </a:fld>
            <a:endParaRPr lang="en-US"/>
          </a:p>
        </p:txBody>
      </p:sp>
    </p:spTree>
    <p:extLst>
      <p:ext uri="{BB962C8B-B14F-4D97-AF65-F5344CB8AC3E}">
        <p14:creationId xmlns:p14="http://schemas.microsoft.com/office/powerpoint/2010/main" val="188228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C7D92-D8E2-45C6-88F1-3095C9A6630B}" type="slidenum">
              <a:rPr lang="en-US" smtClean="0"/>
              <a:t>9</a:t>
            </a:fld>
            <a:endParaRPr lang="en-US"/>
          </a:p>
        </p:txBody>
      </p:sp>
    </p:spTree>
    <p:extLst>
      <p:ext uri="{BB962C8B-B14F-4D97-AF65-F5344CB8AC3E}">
        <p14:creationId xmlns:p14="http://schemas.microsoft.com/office/powerpoint/2010/main" val="208274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31859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76863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361671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CCB4-0D63-4A91-9D43-56F01E304CE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291605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CCB4-0D63-4A91-9D43-56F01E304CE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323930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CCB4-0D63-4A91-9D43-56F01E304CE2}"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319082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CCB4-0D63-4A91-9D43-56F01E304CE2}"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60325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CCB4-0D63-4A91-9D43-56F01E304CE2}"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85438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CCB4-0D63-4A91-9D43-56F01E304CE2}"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222954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CCB4-0D63-4A91-9D43-56F01E304CE2}"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144294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CCB4-0D63-4A91-9D43-56F01E304CE2}"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16C3-8130-42C2-AC35-1FF1B18AC43F}" type="slidenum">
              <a:rPr lang="en-US" smtClean="0"/>
              <a:t>‹#›</a:t>
            </a:fld>
            <a:endParaRPr lang="en-US"/>
          </a:p>
        </p:txBody>
      </p:sp>
    </p:spTree>
    <p:extLst>
      <p:ext uri="{BB962C8B-B14F-4D97-AF65-F5344CB8AC3E}">
        <p14:creationId xmlns:p14="http://schemas.microsoft.com/office/powerpoint/2010/main" val="266765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CCB4-0D63-4A91-9D43-56F01E304CE2}"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916C3-8130-42C2-AC35-1FF1B18AC43F}" type="slidenum">
              <a:rPr lang="en-US" smtClean="0"/>
              <a:t>‹#›</a:t>
            </a:fld>
            <a:endParaRPr lang="en-US"/>
          </a:p>
        </p:txBody>
      </p:sp>
    </p:spTree>
    <p:extLst>
      <p:ext uri="{BB962C8B-B14F-4D97-AF65-F5344CB8AC3E}">
        <p14:creationId xmlns:p14="http://schemas.microsoft.com/office/powerpoint/2010/main" val="407130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ndrc.tirf.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youthroadsafety.ca/" TargetMode="External"/><Relationship Id="rId5" Type="http://schemas.openxmlformats.org/officeDocument/2006/relationships/hyperlink" Target="http://www.dropitanddrive.com/" TargetMode="External"/><Relationship Id="rId4" Type="http://schemas.openxmlformats.org/officeDocument/2006/relationships/hyperlink" Target="http://www.caa.ca/distracteddriv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1828800"/>
            <a:ext cx="8229600" cy="1143000"/>
          </a:xfrm>
        </p:spPr>
        <p:txBody>
          <a:bodyPr>
            <a:normAutofit/>
          </a:bodyPr>
          <a:lstStyle/>
          <a:p>
            <a:pPr algn="l"/>
            <a:r>
              <a:rPr lang="en-US" b="1" dirty="0" smtClean="0">
                <a:solidFill>
                  <a:srgbClr val="44687D"/>
                </a:solidFill>
                <a:latin typeface="Verdana" pitchFamily="34" charset="0"/>
                <a:cs typeface="Tahoma" pitchFamily="34" charset="0"/>
              </a:rPr>
              <a:t>DISTRACTED DRIVING</a:t>
            </a:r>
            <a:endParaRPr lang="en-US" b="1" dirty="0">
              <a:solidFill>
                <a:srgbClr val="44687D"/>
              </a:solidFill>
              <a:latin typeface="Verdana" pitchFamily="34" charset="0"/>
              <a:cs typeface="Tahoma" pitchFamily="34" charset="0"/>
            </a:endParaRPr>
          </a:p>
        </p:txBody>
      </p:sp>
      <p:pic>
        <p:nvPicPr>
          <p:cNvPr id="4098" name="Picture 2" descr="http://www.tbh.net/images/departments/party_program/distracted_driving.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1096" y="3124200"/>
            <a:ext cx="3901809" cy="25908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50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458200" cy="808038"/>
          </a:xfrm>
        </p:spPr>
        <p:txBody>
          <a:bodyPr>
            <a:normAutofit fontScale="90000"/>
          </a:bodyPr>
          <a:lstStyle/>
          <a:p>
            <a:pPr algn="l"/>
            <a:r>
              <a:rPr lang="en-US" sz="3200" b="1" dirty="0">
                <a:solidFill>
                  <a:schemeClr val="tx2"/>
                </a:solidFill>
              </a:rPr>
              <a:t>Common distractions for young drivers</a:t>
            </a:r>
          </a:p>
        </p:txBody>
      </p:sp>
      <p:sp>
        <p:nvSpPr>
          <p:cNvPr id="6" name="Content Placeholder 5"/>
          <p:cNvSpPr>
            <a:spLocks noGrp="1"/>
          </p:cNvSpPr>
          <p:nvPr>
            <p:ph sz="quarter" idx="4"/>
          </p:nvPr>
        </p:nvSpPr>
        <p:spPr>
          <a:xfrm>
            <a:off x="4419600" y="2247900"/>
            <a:ext cx="4495800" cy="3810000"/>
          </a:xfrm>
        </p:spPr>
        <p:txBody>
          <a:bodyPr>
            <a:normAutofit fontScale="25000" lnSpcReduction="20000"/>
          </a:bodyPr>
          <a:lstStyle/>
          <a:p>
            <a:pPr>
              <a:lnSpc>
                <a:spcPct val="134000"/>
              </a:lnSpc>
              <a:spcBef>
                <a:spcPts val="0"/>
              </a:spcBef>
              <a:spcAft>
                <a:spcPts val="600"/>
              </a:spcAft>
              <a:buClr>
                <a:srgbClr val="FFC000"/>
              </a:buClr>
              <a:buFont typeface="Verdana" pitchFamily="34" charset="0"/>
              <a:buChar char="&gt;"/>
            </a:pPr>
            <a:r>
              <a:rPr lang="en-CA" sz="8800" dirty="0">
                <a:latin typeface="+mj-lt"/>
              </a:rPr>
              <a:t>The younger the driver the more likely they will engage in non-driving related tasks.</a:t>
            </a:r>
          </a:p>
          <a:p>
            <a:pPr>
              <a:lnSpc>
                <a:spcPct val="134000"/>
              </a:lnSpc>
              <a:spcBef>
                <a:spcPts val="0"/>
              </a:spcBef>
              <a:spcAft>
                <a:spcPts val="600"/>
              </a:spcAft>
              <a:buClr>
                <a:srgbClr val="FFC000"/>
              </a:buClr>
              <a:buFont typeface="Verdana" pitchFamily="34" charset="0"/>
              <a:buChar char="&gt;"/>
            </a:pPr>
            <a:r>
              <a:rPr lang="en-CA" sz="8800" dirty="0">
                <a:latin typeface="+mj-lt"/>
              </a:rPr>
              <a:t>Top two distractions:</a:t>
            </a:r>
          </a:p>
          <a:p>
            <a:pPr lvl="1">
              <a:lnSpc>
                <a:spcPct val="134000"/>
              </a:lnSpc>
              <a:spcBef>
                <a:spcPts val="0"/>
              </a:spcBef>
              <a:spcAft>
                <a:spcPts val="600"/>
              </a:spcAft>
              <a:buClr>
                <a:srgbClr val="FFC000"/>
              </a:buClr>
              <a:buFont typeface="Tahoma" pitchFamily="34" charset="0"/>
              <a:buChar char="»"/>
            </a:pPr>
            <a:r>
              <a:rPr lang="en-CA" sz="8800" dirty="0">
                <a:latin typeface="+mj-lt"/>
              </a:rPr>
              <a:t>Passengers and</a:t>
            </a:r>
          </a:p>
          <a:p>
            <a:pPr lvl="1">
              <a:lnSpc>
                <a:spcPct val="134000"/>
              </a:lnSpc>
              <a:spcBef>
                <a:spcPts val="0"/>
              </a:spcBef>
              <a:spcAft>
                <a:spcPts val="600"/>
              </a:spcAft>
              <a:buClr>
                <a:srgbClr val="FFC000"/>
              </a:buClr>
              <a:buFont typeface="Tahoma" pitchFamily="34" charset="0"/>
              <a:buChar char="»"/>
            </a:pPr>
            <a:r>
              <a:rPr lang="en-CA" sz="8800" dirty="0">
                <a:latin typeface="+mj-lt"/>
              </a:rPr>
              <a:t>Changing the radio or song.</a:t>
            </a:r>
          </a:p>
          <a:p>
            <a:pPr>
              <a:lnSpc>
                <a:spcPct val="134000"/>
              </a:lnSpc>
              <a:spcBef>
                <a:spcPts val="0"/>
              </a:spcBef>
              <a:spcAft>
                <a:spcPts val="600"/>
              </a:spcAft>
              <a:buClr>
                <a:srgbClr val="FFC000"/>
              </a:buClr>
              <a:buFont typeface="Verdana" pitchFamily="34" charset="0"/>
              <a:buChar char="&gt;"/>
            </a:pPr>
            <a:r>
              <a:rPr lang="en-CA" sz="8800" dirty="0">
                <a:latin typeface="+mj-lt"/>
              </a:rPr>
              <a:t>Also electronics. </a:t>
            </a:r>
          </a:p>
          <a:p>
            <a:endParaRPr lang="en-US" dirty="0"/>
          </a:p>
        </p:txBody>
      </p:sp>
      <p:pic>
        <p:nvPicPr>
          <p:cNvPr id="1026" name="Picture 2" descr="Y:\Sara\Stock Media\Stock Photos\iStock_000015645073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600"/>
            <a:ext cx="3775236" cy="25146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685800"/>
          </a:xfrm>
        </p:spPr>
        <p:txBody>
          <a:bodyPr>
            <a:normAutofit/>
          </a:bodyPr>
          <a:lstStyle/>
          <a:p>
            <a:pPr algn="l"/>
            <a:r>
              <a:rPr lang="en-US" sz="3600" b="1" dirty="0">
                <a:solidFill>
                  <a:schemeClr val="tx2"/>
                </a:solidFill>
              </a:rPr>
              <a:t>Passengers</a:t>
            </a:r>
          </a:p>
        </p:txBody>
      </p:sp>
      <p:sp>
        <p:nvSpPr>
          <p:cNvPr id="3" name="Content Placeholder 2"/>
          <p:cNvSpPr>
            <a:spLocks noGrp="1"/>
          </p:cNvSpPr>
          <p:nvPr>
            <p:ph idx="1"/>
          </p:nvPr>
        </p:nvSpPr>
        <p:spPr>
          <a:xfrm>
            <a:off x="228600" y="2286000"/>
            <a:ext cx="8229600" cy="3962400"/>
          </a:xfrm>
        </p:spPr>
        <p:txBody>
          <a:bodyPr>
            <a:normAutofit/>
          </a:bodyPr>
          <a:lstStyle/>
          <a:p>
            <a:pPr>
              <a:lnSpc>
                <a:spcPct val="114000"/>
              </a:lnSpc>
              <a:spcBef>
                <a:spcPts val="0"/>
              </a:spcBef>
              <a:spcAft>
                <a:spcPts val="600"/>
              </a:spcAft>
              <a:buClr>
                <a:srgbClr val="FFC000"/>
              </a:buClr>
              <a:buFont typeface="Verdana" pitchFamily="34" charset="0"/>
              <a:buChar char="&gt;"/>
            </a:pPr>
            <a:r>
              <a:rPr lang="en-CA" sz="2400" dirty="0" smtClean="0">
                <a:latin typeface="Verdana" pitchFamily="34" charset="0"/>
                <a:ea typeface="Verdana" pitchFamily="34" charset="0"/>
                <a:cs typeface="Verdana" pitchFamily="34" charset="0"/>
              </a:rPr>
              <a:t>Passengers </a:t>
            </a:r>
            <a:r>
              <a:rPr lang="en-CA" sz="2400" dirty="0">
                <a:latin typeface="Verdana" pitchFamily="34" charset="0"/>
                <a:ea typeface="Verdana" pitchFamily="34" charset="0"/>
                <a:cs typeface="Verdana" pitchFamily="34" charset="0"/>
              </a:rPr>
              <a:t>cause distractions through: </a:t>
            </a:r>
          </a:p>
          <a:p>
            <a:pPr lvl="1">
              <a:lnSpc>
                <a:spcPct val="114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Conversation with the driver;</a:t>
            </a:r>
          </a:p>
          <a:p>
            <a:pPr lvl="1">
              <a:lnSpc>
                <a:spcPct val="114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Movements or actions (e.g., play fighting); </a:t>
            </a:r>
          </a:p>
          <a:p>
            <a:pPr lvl="1">
              <a:lnSpc>
                <a:spcPct val="114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Social dynamic (e.g., your boyfriend or girlfriend is in the car) </a:t>
            </a:r>
            <a:r>
              <a:rPr lang="en-CA" sz="2400" dirty="0" smtClean="0">
                <a:latin typeface="Verdana" pitchFamily="34" charset="0"/>
                <a:ea typeface="Verdana" pitchFamily="34" charset="0"/>
                <a:cs typeface="Verdana" pitchFamily="34" charset="0"/>
              </a:rPr>
              <a:t>which can </a:t>
            </a:r>
            <a:r>
              <a:rPr lang="en-CA" sz="2400" dirty="0">
                <a:latin typeface="Verdana" pitchFamily="34" charset="0"/>
                <a:ea typeface="Verdana" pitchFamily="34" charset="0"/>
                <a:cs typeface="Verdana" pitchFamily="34" charset="0"/>
              </a:rPr>
              <a:t>influence a driver through peer pressure or the desire to impress; and,</a:t>
            </a:r>
          </a:p>
          <a:p>
            <a:pPr lvl="1">
              <a:lnSpc>
                <a:spcPct val="114000"/>
              </a:lnSpc>
              <a:spcBef>
                <a:spcPts val="0"/>
              </a:spcBef>
              <a:spcAft>
                <a:spcPts val="600"/>
              </a:spcAft>
              <a:buClr>
                <a:srgbClr val="FFC000"/>
              </a:buClr>
              <a:buFont typeface="Tahoma" pitchFamily="34" charset="0"/>
              <a:buChar char="»"/>
            </a:pPr>
            <a:r>
              <a:rPr lang="en-CA" sz="2400" dirty="0">
                <a:latin typeface="Verdana" pitchFamily="34" charset="0"/>
                <a:ea typeface="Verdana" pitchFamily="34" charset="0"/>
                <a:cs typeface="Verdana" pitchFamily="34" charset="0"/>
              </a:rPr>
              <a:t>Encouraging drivers to speed or take risks.</a:t>
            </a:r>
          </a:p>
          <a:p>
            <a:endParaRPr lang="en-US" dirty="0"/>
          </a:p>
        </p:txBody>
      </p:sp>
    </p:spTree>
    <p:extLst>
      <p:ext uri="{BB962C8B-B14F-4D97-AF65-F5344CB8AC3E}">
        <p14:creationId xmlns:p14="http://schemas.microsoft.com/office/powerpoint/2010/main" val="231692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838200"/>
          </a:xfrm>
        </p:spPr>
        <p:txBody>
          <a:bodyPr>
            <a:normAutofit/>
          </a:bodyPr>
          <a:lstStyle/>
          <a:p>
            <a:pPr algn="l"/>
            <a:r>
              <a:rPr lang="en-CA" sz="3600" b="1" dirty="0">
                <a:solidFill>
                  <a:schemeClr val="tx2"/>
                </a:solidFill>
              </a:rPr>
              <a:t>Electronics</a:t>
            </a:r>
            <a:endParaRPr lang="en-US" sz="3600" b="1" dirty="0">
              <a:solidFill>
                <a:schemeClr val="tx2"/>
              </a:solidFill>
            </a:endParaRPr>
          </a:p>
        </p:txBody>
      </p:sp>
      <p:sp>
        <p:nvSpPr>
          <p:cNvPr id="3" name="Content Placeholder 2"/>
          <p:cNvSpPr>
            <a:spLocks noGrp="1"/>
          </p:cNvSpPr>
          <p:nvPr>
            <p:ph idx="1"/>
          </p:nvPr>
        </p:nvSpPr>
        <p:spPr>
          <a:xfrm>
            <a:off x="3352800" y="2209800"/>
            <a:ext cx="5638800" cy="4343400"/>
          </a:xfrm>
        </p:spPr>
        <p:txBody>
          <a:bodyPr>
            <a:normAutofit fontScale="85000" lnSpcReduction="20000"/>
          </a:bodyPr>
          <a:lstStyle/>
          <a:p>
            <a:pPr>
              <a:lnSpc>
                <a:spcPct val="134000"/>
              </a:lnSpc>
              <a:spcBef>
                <a:spcPts val="0"/>
              </a:spcBef>
              <a:spcAft>
                <a:spcPts val="600"/>
              </a:spcAft>
              <a:buClr>
                <a:srgbClr val="FFC000"/>
              </a:buClr>
              <a:buFont typeface="Verdana" pitchFamily="34" charset="0"/>
              <a:buChar char="&gt;"/>
            </a:pPr>
            <a:r>
              <a:rPr lang="en-CA" sz="2400" dirty="0" smtClean="0">
                <a:latin typeface="+mj-lt"/>
              </a:rPr>
              <a:t>It </a:t>
            </a:r>
            <a:r>
              <a:rPr lang="en-CA" sz="2400" dirty="0">
                <a:latin typeface="+mj-lt"/>
              </a:rPr>
              <a:t>has been proven that using </a:t>
            </a:r>
            <a:r>
              <a:rPr lang="en-CA" sz="2400" dirty="0" smtClean="0">
                <a:latin typeface="+mj-lt"/>
              </a:rPr>
              <a:t>electronics (smart-phones, GPS, MP3 players) </a:t>
            </a:r>
            <a:r>
              <a:rPr lang="en-CA" sz="2400" dirty="0">
                <a:latin typeface="+mj-lt"/>
              </a:rPr>
              <a:t>while driving increases the risk of </a:t>
            </a:r>
            <a:r>
              <a:rPr lang="en-CA" sz="2400" dirty="0" smtClean="0">
                <a:latin typeface="+mj-lt"/>
              </a:rPr>
              <a:t>collision.</a:t>
            </a:r>
          </a:p>
          <a:p>
            <a:pPr>
              <a:lnSpc>
                <a:spcPct val="134000"/>
              </a:lnSpc>
              <a:spcBef>
                <a:spcPts val="0"/>
              </a:spcBef>
              <a:spcAft>
                <a:spcPts val="600"/>
              </a:spcAft>
              <a:buClr>
                <a:srgbClr val="FFC000"/>
              </a:buClr>
              <a:buFont typeface="Verdana" pitchFamily="34" charset="0"/>
              <a:buChar char="&gt;"/>
            </a:pPr>
            <a:r>
              <a:rPr lang="en-CA" sz="2400" dirty="0" smtClean="0">
                <a:latin typeface="+mj-lt"/>
              </a:rPr>
              <a:t>A </a:t>
            </a:r>
            <a:r>
              <a:rPr lang="en-CA" sz="2400" dirty="0">
                <a:latin typeface="+mj-lt"/>
              </a:rPr>
              <a:t>driver’s crash risk is </a:t>
            </a:r>
            <a:r>
              <a:rPr lang="en-CA" sz="2400" b="1" dirty="0">
                <a:latin typeface="+mj-lt"/>
              </a:rPr>
              <a:t>4 </a:t>
            </a:r>
            <a:r>
              <a:rPr lang="en-CA" sz="2400" b="1" dirty="0" smtClean="0">
                <a:latin typeface="+mj-lt"/>
              </a:rPr>
              <a:t>times (4x)</a:t>
            </a:r>
            <a:r>
              <a:rPr lang="en-CA" sz="2400" dirty="0" smtClean="0">
                <a:latin typeface="+mj-lt"/>
              </a:rPr>
              <a:t> </a:t>
            </a:r>
            <a:r>
              <a:rPr lang="en-CA" sz="2400" dirty="0">
                <a:latin typeface="+mj-lt"/>
              </a:rPr>
              <a:t>higher when talking on a </a:t>
            </a:r>
            <a:r>
              <a:rPr lang="en-CA" sz="2400" dirty="0" smtClean="0">
                <a:latin typeface="+mj-lt"/>
              </a:rPr>
              <a:t>cell-phone</a:t>
            </a:r>
            <a:r>
              <a:rPr lang="en-CA" sz="2400" dirty="0">
                <a:latin typeface="+mj-lt"/>
              </a:rPr>
              <a:t>.</a:t>
            </a:r>
            <a:r>
              <a:rPr lang="en-CA" sz="2400" b="1" dirty="0">
                <a:latin typeface="+mj-lt"/>
              </a:rPr>
              <a:t> </a:t>
            </a:r>
          </a:p>
          <a:p>
            <a:pPr>
              <a:lnSpc>
                <a:spcPct val="134000"/>
              </a:lnSpc>
              <a:spcBef>
                <a:spcPts val="0"/>
              </a:spcBef>
              <a:spcAft>
                <a:spcPts val="600"/>
              </a:spcAft>
              <a:buClr>
                <a:srgbClr val="FFC000"/>
              </a:buClr>
              <a:buFont typeface="Verdana" pitchFamily="34" charset="0"/>
              <a:buChar char="&gt;"/>
            </a:pPr>
            <a:r>
              <a:rPr lang="en-CA" sz="2400" dirty="0" smtClean="0">
                <a:latin typeface="+mj-lt"/>
              </a:rPr>
              <a:t>A </a:t>
            </a:r>
            <a:r>
              <a:rPr lang="en-CA" sz="2400" dirty="0">
                <a:latin typeface="+mj-lt"/>
              </a:rPr>
              <a:t>driver’s crash risk is </a:t>
            </a:r>
            <a:r>
              <a:rPr lang="en-CA" sz="2400" b="1" dirty="0">
                <a:latin typeface="+mj-lt"/>
              </a:rPr>
              <a:t>23 </a:t>
            </a:r>
            <a:r>
              <a:rPr lang="en-CA" sz="2400" b="1" dirty="0" smtClean="0">
                <a:latin typeface="+mj-lt"/>
              </a:rPr>
              <a:t>times (23x)</a:t>
            </a:r>
            <a:r>
              <a:rPr lang="en-CA" sz="2400" dirty="0" smtClean="0">
                <a:latin typeface="+mj-lt"/>
              </a:rPr>
              <a:t> </a:t>
            </a:r>
            <a:r>
              <a:rPr lang="en-CA" sz="2400" dirty="0">
                <a:latin typeface="+mj-lt"/>
              </a:rPr>
              <a:t>higher when texting on a </a:t>
            </a:r>
            <a:r>
              <a:rPr lang="en-CA" sz="2400" dirty="0" smtClean="0">
                <a:latin typeface="+mj-lt"/>
              </a:rPr>
              <a:t>cell-phone.</a:t>
            </a:r>
          </a:p>
          <a:p>
            <a:pPr>
              <a:lnSpc>
                <a:spcPct val="134000"/>
              </a:lnSpc>
              <a:spcBef>
                <a:spcPts val="0"/>
              </a:spcBef>
              <a:spcAft>
                <a:spcPts val="600"/>
              </a:spcAft>
              <a:buClr>
                <a:srgbClr val="FFC000"/>
              </a:buClr>
              <a:buFont typeface="Verdana" pitchFamily="34" charset="0"/>
              <a:buChar char="&gt;"/>
            </a:pPr>
            <a:r>
              <a:rPr lang="en-CA" sz="2400" dirty="0" smtClean="0">
                <a:latin typeface="+mj-lt"/>
              </a:rPr>
              <a:t>Texting while driving has been found to be </a:t>
            </a:r>
            <a:r>
              <a:rPr lang="en-CA" sz="2400" b="1" dirty="0" smtClean="0">
                <a:latin typeface="+mj-lt"/>
              </a:rPr>
              <a:t>2-5 times</a:t>
            </a:r>
            <a:r>
              <a:rPr lang="en-CA" sz="2400" dirty="0" smtClean="0">
                <a:latin typeface="+mj-lt"/>
              </a:rPr>
              <a:t> more risky than driving while drunk.</a:t>
            </a:r>
            <a:endParaRPr lang="en-CA" sz="2400" dirty="0">
              <a:latin typeface="+mj-lt"/>
            </a:endParaRPr>
          </a:p>
          <a:p>
            <a:endParaRPr lang="en-US" dirty="0"/>
          </a:p>
        </p:txBody>
      </p:sp>
      <p:pic>
        <p:nvPicPr>
          <p:cNvPr id="1026" name="Picture 2" descr="http://blog.ooyyo.com/wp-content/uploads/2010/12/in-car-gps-navig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5786" r="12214"/>
          <a:stretch/>
        </p:blipFill>
        <p:spPr bwMode="auto">
          <a:xfrm>
            <a:off x="457200" y="2374900"/>
            <a:ext cx="2773680" cy="37973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7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077200" cy="457200"/>
          </a:xfrm>
        </p:spPr>
        <p:txBody>
          <a:bodyPr>
            <a:noAutofit/>
          </a:bodyPr>
          <a:lstStyle/>
          <a:p>
            <a:r>
              <a:rPr lang="en-US" sz="3200" dirty="0">
                <a:solidFill>
                  <a:schemeClr val="tx2"/>
                </a:solidFill>
              </a:rPr>
              <a:t>What about hands-free?</a:t>
            </a:r>
          </a:p>
        </p:txBody>
      </p:sp>
      <p:sp>
        <p:nvSpPr>
          <p:cNvPr id="6" name="Text Placeholder 5"/>
          <p:cNvSpPr>
            <a:spLocks noGrp="1"/>
          </p:cNvSpPr>
          <p:nvPr>
            <p:ph type="body" sz="half" idx="2"/>
          </p:nvPr>
        </p:nvSpPr>
        <p:spPr>
          <a:xfrm>
            <a:off x="381000" y="2514600"/>
            <a:ext cx="5105400" cy="4343400"/>
          </a:xfrm>
        </p:spPr>
        <p:txBody>
          <a:bodyPr>
            <a:normAutofit fontScale="62500" lnSpcReduction="20000"/>
          </a:bodyPr>
          <a:lstStyle/>
          <a:p>
            <a:pPr marL="342900" indent="-342900">
              <a:lnSpc>
                <a:spcPct val="134000"/>
              </a:lnSpc>
              <a:spcBef>
                <a:spcPts val="0"/>
              </a:spcBef>
              <a:spcAft>
                <a:spcPts val="600"/>
              </a:spcAft>
              <a:buClr>
                <a:srgbClr val="FFC000"/>
              </a:buClr>
              <a:buFont typeface="Verdana" pitchFamily="34" charset="0"/>
              <a:buChar char="&gt;"/>
            </a:pPr>
            <a:r>
              <a:rPr lang="en-CA" sz="3200" dirty="0" smtClean="0">
                <a:latin typeface="+mj-lt"/>
              </a:rPr>
              <a:t>There </a:t>
            </a:r>
            <a:r>
              <a:rPr lang="en-CA" sz="3200" dirty="0">
                <a:latin typeface="+mj-lt"/>
              </a:rPr>
              <a:t>is no evidence proving that hands-free cell-phone features (ear buds or speaker) are a safer way to use your phone while driving</a:t>
            </a:r>
            <a:r>
              <a:rPr lang="en-CA" sz="3200" dirty="0" smtClean="0">
                <a:latin typeface="+mj-lt"/>
              </a:rPr>
              <a:t>.</a:t>
            </a:r>
            <a:endParaRPr lang="en-CA" sz="3200" dirty="0">
              <a:latin typeface="+mj-lt"/>
            </a:endParaRPr>
          </a:p>
          <a:p>
            <a:pPr marL="342900" indent="-342900">
              <a:lnSpc>
                <a:spcPct val="134000"/>
              </a:lnSpc>
              <a:spcBef>
                <a:spcPts val="0"/>
              </a:spcBef>
              <a:spcAft>
                <a:spcPts val="600"/>
              </a:spcAft>
              <a:buClr>
                <a:srgbClr val="FFC000"/>
              </a:buClr>
              <a:buFont typeface="Verdana" pitchFamily="34" charset="0"/>
              <a:buChar char="&gt;"/>
            </a:pPr>
            <a:r>
              <a:rPr lang="en-CA" sz="3200" dirty="0">
                <a:latin typeface="+mj-lt"/>
              </a:rPr>
              <a:t>There is no evidence proving that navigation systems (GPS) or voice commands improve driver safety</a:t>
            </a:r>
            <a:r>
              <a:rPr lang="en-CA" sz="3200" dirty="0" smtClean="0">
                <a:latin typeface="+mj-lt"/>
              </a:rPr>
              <a:t>.</a:t>
            </a:r>
            <a:endParaRPr lang="en-CA" sz="3200" dirty="0">
              <a:latin typeface="+mj-lt"/>
            </a:endParaRPr>
          </a:p>
          <a:p>
            <a:pPr marL="342900" indent="-342900">
              <a:lnSpc>
                <a:spcPct val="134000"/>
              </a:lnSpc>
              <a:spcBef>
                <a:spcPts val="0"/>
              </a:spcBef>
              <a:spcAft>
                <a:spcPts val="600"/>
              </a:spcAft>
              <a:buClr>
                <a:srgbClr val="FFC000"/>
              </a:buClr>
              <a:buFont typeface="Verdana" pitchFamily="34" charset="0"/>
              <a:buChar char="&gt;"/>
            </a:pPr>
            <a:r>
              <a:rPr lang="en-CA" sz="3200" b="1" dirty="0">
                <a:latin typeface="+mj-lt"/>
              </a:rPr>
              <a:t>These technologies are also distracting to drivers</a:t>
            </a:r>
            <a:r>
              <a:rPr lang="en-CA" sz="3200" b="1" dirty="0" smtClean="0">
                <a:latin typeface="+mj-lt"/>
              </a:rPr>
              <a:t>!</a:t>
            </a:r>
            <a:endParaRPr lang="en-CA" sz="3200" b="1" dirty="0">
              <a:latin typeface="+mj-lt"/>
            </a:endParaRPr>
          </a:p>
        </p:txBody>
      </p:sp>
      <p:pic>
        <p:nvPicPr>
          <p:cNvPr id="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62600" y="2971800"/>
            <a:ext cx="3395531" cy="2253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74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884238"/>
          </a:xfrm>
        </p:spPr>
        <p:txBody>
          <a:bodyPr>
            <a:normAutofit/>
          </a:bodyPr>
          <a:lstStyle/>
          <a:p>
            <a:pPr algn="l"/>
            <a:r>
              <a:rPr lang="en-US" sz="3200" b="1" dirty="0">
                <a:solidFill>
                  <a:schemeClr val="tx2"/>
                </a:solidFill>
              </a:rPr>
              <a:t>Who gets distracted?</a:t>
            </a:r>
          </a:p>
        </p:txBody>
      </p:sp>
      <p:sp>
        <p:nvSpPr>
          <p:cNvPr id="3" name="Content Placeholder 2"/>
          <p:cNvSpPr>
            <a:spLocks noGrp="1"/>
          </p:cNvSpPr>
          <p:nvPr>
            <p:ph idx="1"/>
          </p:nvPr>
        </p:nvSpPr>
        <p:spPr>
          <a:xfrm>
            <a:off x="381000" y="2438400"/>
            <a:ext cx="8153400" cy="3810000"/>
          </a:xfrm>
        </p:spPr>
        <p:txBody>
          <a:bodyPr>
            <a:normAutofit fontScale="70000" lnSpcReduction="20000"/>
          </a:bodyPr>
          <a:lstStyle/>
          <a:p>
            <a:pPr>
              <a:lnSpc>
                <a:spcPct val="134000"/>
              </a:lnSpc>
              <a:spcBef>
                <a:spcPts val="0"/>
              </a:spcBef>
              <a:spcAft>
                <a:spcPts val="600"/>
              </a:spcAft>
              <a:buClr>
                <a:srgbClr val="FFC000"/>
              </a:buClr>
              <a:buFont typeface="Verdana" pitchFamily="34" charset="0"/>
              <a:buChar char="&gt;"/>
            </a:pPr>
            <a:r>
              <a:rPr lang="en-CA" dirty="0">
                <a:latin typeface="+mj-lt"/>
              </a:rPr>
              <a:t>Young male drivers are the most likely to </a:t>
            </a:r>
            <a:r>
              <a:rPr lang="en-CA" dirty="0" smtClean="0">
                <a:latin typeface="+mj-lt"/>
              </a:rPr>
              <a:t>be </a:t>
            </a:r>
            <a:r>
              <a:rPr lang="en-CA" dirty="0">
                <a:latin typeface="+mj-lt"/>
              </a:rPr>
              <a:t>distracted</a:t>
            </a:r>
            <a:r>
              <a:rPr lang="en-CA" dirty="0" smtClean="0">
                <a:latin typeface="+mj-lt"/>
              </a:rPr>
              <a:t>.</a:t>
            </a:r>
            <a:endParaRPr lang="en-CA" dirty="0">
              <a:latin typeface="+mj-lt"/>
            </a:endParaRPr>
          </a:p>
          <a:p>
            <a:pPr>
              <a:lnSpc>
                <a:spcPct val="134000"/>
              </a:lnSpc>
              <a:spcBef>
                <a:spcPts val="0"/>
              </a:spcBef>
              <a:spcAft>
                <a:spcPts val="600"/>
              </a:spcAft>
              <a:buClr>
                <a:srgbClr val="FFC000"/>
              </a:buClr>
              <a:buFont typeface="Verdana" pitchFamily="34" charset="0"/>
              <a:buChar char="&gt;"/>
            </a:pPr>
            <a:r>
              <a:rPr lang="en-CA" dirty="0">
                <a:latin typeface="+mj-lt"/>
              </a:rPr>
              <a:t>The emotional state of a driver affects their chances of </a:t>
            </a:r>
            <a:r>
              <a:rPr lang="en-CA" dirty="0" smtClean="0">
                <a:latin typeface="+mj-lt"/>
              </a:rPr>
              <a:t>being </a:t>
            </a:r>
            <a:r>
              <a:rPr lang="en-CA" dirty="0">
                <a:latin typeface="+mj-lt"/>
              </a:rPr>
              <a:t>distracted. </a:t>
            </a:r>
          </a:p>
          <a:p>
            <a:pPr lvl="1">
              <a:lnSpc>
                <a:spcPct val="134000"/>
              </a:lnSpc>
              <a:spcBef>
                <a:spcPts val="0"/>
              </a:spcBef>
              <a:spcAft>
                <a:spcPts val="600"/>
              </a:spcAft>
              <a:buClr>
                <a:srgbClr val="FFC000"/>
              </a:buClr>
              <a:buFont typeface="Tahoma" pitchFamily="34" charset="0"/>
              <a:buChar char="»"/>
            </a:pPr>
            <a:r>
              <a:rPr lang="en-CA" dirty="0">
                <a:latin typeface="+mj-lt"/>
              </a:rPr>
              <a:t>e</a:t>
            </a:r>
            <a:r>
              <a:rPr lang="en-CA" dirty="0" smtClean="0">
                <a:latin typeface="+mj-lt"/>
              </a:rPr>
              <a:t>.g., texting </a:t>
            </a:r>
            <a:r>
              <a:rPr lang="en-CA" dirty="0">
                <a:latin typeface="+mj-lt"/>
              </a:rPr>
              <a:t>to improve a bad mood; </a:t>
            </a:r>
          </a:p>
          <a:p>
            <a:pPr>
              <a:lnSpc>
                <a:spcPct val="134000"/>
              </a:lnSpc>
              <a:spcBef>
                <a:spcPts val="0"/>
              </a:spcBef>
              <a:spcAft>
                <a:spcPts val="600"/>
              </a:spcAft>
              <a:buClr>
                <a:srgbClr val="FFC000"/>
              </a:buClr>
              <a:buFont typeface="Verdana" pitchFamily="34" charset="0"/>
              <a:buChar char="&gt;"/>
            </a:pPr>
            <a:r>
              <a:rPr lang="en-CA" dirty="0" smtClean="0">
                <a:latin typeface="+mj-lt"/>
              </a:rPr>
              <a:t>Content </a:t>
            </a:r>
            <a:r>
              <a:rPr lang="en-CA" dirty="0">
                <a:latin typeface="+mj-lt"/>
              </a:rPr>
              <a:t>of a conversation affects driver reaction times.  </a:t>
            </a:r>
          </a:p>
          <a:p>
            <a:pPr lvl="1">
              <a:lnSpc>
                <a:spcPct val="134000"/>
              </a:lnSpc>
              <a:spcBef>
                <a:spcPts val="0"/>
              </a:spcBef>
              <a:spcAft>
                <a:spcPts val="600"/>
              </a:spcAft>
              <a:buClr>
                <a:srgbClr val="FFC000"/>
              </a:buClr>
              <a:buFont typeface="Tahoma" pitchFamily="34" charset="0"/>
              <a:buChar char="»"/>
            </a:pPr>
            <a:r>
              <a:rPr lang="en-CA" dirty="0">
                <a:latin typeface="+mj-lt"/>
              </a:rPr>
              <a:t>e</a:t>
            </a:r>
            <a:r>
              <a:rPr lang="en-CA" dirty="0" smtClean="0">
                <a:latin typeface="+mj-lt"/>
              </a:rPr>
              <a:t>.g., </a:t>
            </a:r>
            <a:r>
              <a:rPr lang="en-CA" dirty="0">
                <a:latin typeface="+mj-lt"/>
              </a:rPr>
              <a:t>fighting </a:t>
            </a:r>
            <a:r>
              <a:rPr lang="en-CA" dirty="0" smtClean="0">
                <a:latin typeface="+mj-lt"/>
              </a:rPr>
              <a:t>on the </a:t>
            </a:r>
            <a:r>
              <a:rPr lang="en-CA" dirty="0">
                <a:latin typeface="+mj-lt"/>
              </a:rPr>
              <a:t>phone distracts you from noticing a sudden stop in traffic.</a:t>
            </a:r>
          </a:p>
          <a:p>
            <a:endParaRPr lang="en-US" dirty="0"/>
          </a:p>
        </p:txBody>
      </p:sp>
    </p:spTree>
    <p:extLst>
      <p:ext uri="{BB962C8B-B14F-4D97-AF65-F5344CB8AC3E}">
        <p14:creationId xmlns:p14="http://schemas.microsoft.com/office/powerpoint/2010/main" val="320196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884238"/>
          </a:xfrm>
        </p:spPr>
        <p:txBody>
          <a:bodyPr>
            <a:normAutofit fontScale="90000"/>
          </a:bodyPr>
          <a:lstStyle/>
          <a:p>
            <a:pPr algn="l"/>
            <a:r>
              <a:rPr lang="en-US" sz="3200" b="1" dirty="0" smtClean="0">
                <a:solidFill>
                  <a:schemeClr val="tx2"/>
                </a:solidFill>
              </a:rPr>
              <a:t>What are the attitudes and concerns towards distracted driving?</a:t>
            </a:r>
            <a:endParaRPr lang="en-US" sz="3200" b="1" dirty="0">
              <a:solidFill>
                <a:schemeClr val="tx2"/>
              </a:solidFill>
            </a:endParaRPr>
          </a:p>
        </p:txBody>
      </p:sp>
      <p:sp>
        <p:nvSpPr>
          <p:cNvPr id="3" name="Content Placeholder 2"/>
          <p:cNvSpPr>
            <a:spLocks noGrp="1"/>
          </p:cNvSpPr>
          <p:nvPr>
            <p:ph idx="1"/>
          </p:nvPr>
        </p:nvSpPr>
        <p:spPr>
          <a:xfrm>
            <a:off x="457200" y="2667000"/>
            <a:ext cx="8686800" cy="3962400"/>
          </a:xfrm>
        </p:spPr>
        <p:txBody>
          <a:bodyPr>
            <a:normAutofit lnSpcReduction="10000"/>
          </a:bodyPr>
          <a:lstStyle/>
          <a:p>
            <a:pPr>
              <a:lnSpc>
                <a:spcPct val="124000"/>
              </a:lnSpc>
              <a:spcBef>
                <a:spcPts val="0"/>
              </a:spcBef>
              <a:spcAft>
                <a:spcPts val="600"/>
              </a:spcAft>
              <a:buClr>
                <a:srgbClr val="FFC000"/>
              </a:buClr>
              <a:buFont typeface="Verdana" pitchFamily="34" charset="0"/>
              <a:buChar char="&gt;"/>
            </a:pPr>
            <a:r>
              <a:rPr lang="en-CA" sz="2400" dirty="0" smtClean="0">
                <a:latin typeface="+mj-lt"/>
              </a:rPr>
              <a:t>Texting and driving was ranked number one as the most concerning issue for road safety in </a:t>
            </a:r>
            <a:r>
              <a:rPr lang="en-CA" sz="2400" dirty="0" smtClean="0">
                <a:latin typeface="+mj-lt"/>
              </a:rPr>
              <a:t>2012</a:t>
            </a:r>
            <a:r>
              <a:rPr lang="en-CA" sz="1400" dirty="0" smtClean="0">
                <a:latin typeface="+mj-lt"/>
              </a:rPr>
              <a:t>*</a:t>
            </a:r>
            <a:r>
              <a:rPr lang="en-CA" sz="2400" dirty="0" smtClean="0">
                <a:latin typeface="+mj-lt"/>
              </a:rPr>
              <a:t>.</a:t>
            </a:r>
          </a:p>
          <a:p>
            <a:pPr>
              <a:lnSpc>
                <a:spcPct val="124000"/>
              </a:lnSpc>
              <a:spcBef>
                <a:spcPts val="0"/>
              </a:spcBef>
              <a:spcAft>
                <a:spcPts val="600"/>
              </a:spcAft>
              <a:buClr>
                <a:srgbClr val="FFC000"/>
              </a:buClr>
              <a:buFont typeface="Verdana" pitchFamily="34" charset="0"/>
              <a:buChar char="&gt;"/>
            </a:pPr>
            <a:r>
              <a:rPr lang="en-CA" sz="2400" dirty="0" smtClean="0">
                <a:latin typeface="+mj-lt"/>
              </a:rPr>
              <a:t>In </a:t>
            </a:r>
            <a:r>
              <a:rPr lang="en-CA" sz="2400" dirty="0" smtClean="0">
                <a:latin typeface="+mj-lt"/>
              </a:rPr>
              <a:t>an American study, 88.5% of respondents reported that talking on the phone while driving was a somewhat or very serious threat to their safety, compared to 56.2% of respondents who considered hands-free devices to be a threat to their </a:t>
            </a:r>
            <a:r>
              <a:rPr lang="en-CA" sz="2400" dirty="0" smtClean="0">
                <a:latin typeface="+mj-lt"/>
              </a:rPr>
              <a:t>safety</a:t>
            </a:r>
            <a:r>
              <a:rPr lang="en-CA" sz="1400" dirty="0" smtClean="0">
                <a:latin typeface="+mj-lt"/>
              </a:rPr>
              <a:t>**</a:t>
            </a:r>
            <a:r>
              <a:rPr lang="en-CA" sz="2400" dirty="0" smtClean="0">
                <a:latin typeface="+mj-lt"/>
              </a:rPr>
              <a:t>. </a:t>
            </a:r>
          </a:p>
          <a:p>
            <a:pPr marL="0" indent="0">
              <a:spcBef>
                <a:spcPts val="0"/>
              </a:spcBef>
              <a:spcAft>
                <a:spcPts val="600"/>
              </a:spcAft>
              <a:buClr>
                <a:srgbClr val="FFC000"/>
              </a:buClr>
              <a:buNone/>
            </a:pPr>
            <a:endParaRPr lang="en-CA" sz="1500" dirty="0">
              <a:latin typeface="+mj-lt"/>
            </a:endParaRPr>
          </a:p>
          <a:p>
            <a:pPr marL="0" indent="0">
              <a:spcBef>
                <a:spcPts val="0"/>
              </a:spcBef>
              <a:spcAft>
                <a:spcPts val="600"/>
              </a:spcAft>
              <a:buClr>
                <a:srgbClr val="FFC000"/>
              </a:buClr>
              <a:buNone/>
            </a:pPr>
            <a:r>
              <a:rPr lang="en-CA" sz="1500" dirty="0" smtClean="0">
                <a:latin typeface="+mj-lt"/>
              </a:rPr>
              <a:t>*TIRF 2012</a:t>
            </a:r>
          </a:p>
          <a:p>
            <a:pPr marL="0" indent="0">
              <a:spcBef>
                <a:spcPts val="0"/>
              </a:spcBef>
              <a:spcAft>
                <a:spcPts val="600"/>
              </a:spcAft>
              <a:buClr>
                <a:srgbClr val="FFC000"/>
              </a:buClr>
              <a:buNone/>
            </a:pPr>
            <a:r>
              <a:rPr lang="en-CA" sz="1500" dirty="0" smtClean="0">
                <a:latin typeface="+mj-lt"/>
              </a:rPr>
              <a:t>*AAFTS 2013</a:t>
            </a:r>
            <a:endParaRPr lang="en-CA" sz="1500" dirty="0">
              <a:latin typeface="+mj-lt"/>
            </a:endParaRPr>
          </a:p>
        </p:txBody>
      </p:sp>
    </p:spTree>
    <p:extLst>
      <p:ext uri="{BB962C8B-B14F-4D97-AF65-F5344CB8AC3E}">
        <p14:creationId xmlns:p14="http://schemas.microsoft.com/office/powerpoint/2010/main" val="1946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884238"/>
          </a:xfrm>
        </p:spPr>
        <p:txBody>
          <a:bodyPr>
            <a:normAutofit/>
          </a:bodyPr>
          <a:lstStyle/>
          <a:p>
            <a:pPr algn="l"/>
            <a:r>
              <a:rPr lang="en-US" sz="3200" b="1" dirty="0">
                <a:solidFill>
                  <a:schemeClr val="tx2"/>
                </a:solidFill>
              </a:rPr>
              <a:t>Distracted driving laws</a:t>
            </a:r>
          </a:p>
        </p:txBody>
      </p:sp>
      <p:sp>
        <p:nvSpPr>
          <p:cNvPr id="3" name="Content Placeholder 2"/>
          <p:cNvSpPr>
            <a:spLocks noGrp="1"/>
          </p:cNvSpPr>
          <p:nvPr>
            <p:ph idx="1"/>
          </p:nvPr>
        </p:nvSpPr>
        <p:spPr>
          <a:xfrm>
            <a:off x="228600" y="2514600"/>
            <a:ext cx="8915400" cy="5181600"/>
          </a:xfrm>
        </p:spPr>
        <p:txBody>
          <a:bodyPr>
            <a:normAutofit/>
          </a:bodyPr>
          <a:lstStyle/>
          <a:p>
            <a:pPr marL="400050" lvl="0" fontAlgn="base">
              <a:lnSpc>
                <a:spcPct val="114000"/>
              </a:lnSpc>
              <a:spcBef>
                <a:spcPts val="0"/>
              </a:spcBef>
              <a:spcAft>
                <a:spcPts val="600"/>
              </a:spcAft>
              <a:buClr>
                <a:srgbClr val="FFC000"/>
              </a:buClr>
              <a:buFont typeface="Verdana" pitchFamily="34" charset="0"/>
              <a:buChar char="&gt;"/>
            </a:pPr>
            <a:r>
              <a:rPr lang="en-CA" sz="2400" kern="0" dirty="0">
                <a:solidFill>
                  <a:srgbClr val="000000"/>
                </a:solidFill>
                <a:latin typeface="Verdana"/>
                <a:ea typeface="ＭＳ Ｐゴシック"/>
              </a:rPr>
              <a:t>Most Canadian jurisdictions have banned hand-held devices while driving. Penalties range from:</a:t>
            </a:r>
          </a:p>
          <a:p>
            <a:pPr marL="857250" lvl="1" indent="-342900" fontAlgn="base">
              <a:lnSpc>
                <a:spcPct val="114000"/>
              </a:lnSpc>
              <a:spcBef>
                <a:spcPts val="0"/>
              </a:spcBef>
              <a:spcAft>
                <a:spcPts val="600"/>
              </a:spcAft>
              <a:buClr>
                <a:srgbClr val="FFC000"/>
              </a:buClr>
              <a:buFont typeface="Tahoma" pitchFamily="34" charset="0"/>
              <a:buChar char="»"/>
            </a:pPr>
            <a:r>
              <a:rPr lang="en-CA" sz="2400" kern="0" dirty="0">
                <a:solidFill>
                  <a:srgbClr val="000000"/>
                </a:solidFill>
                <a:latin typeface="Verdana"/>
                <a:ea typeface="ＭＳ Ｐゴシック"/>
              </a:rPr>
              <a:t>Fines ($80-$250);</a:t>
            </a:r>
          </a:p>
          <a:p>
            <a:pPr marL="857250" lvl="1" indent="-342900" fontAlgn="base">
              <a:lnSpc>
                <a:spcPct val="114000"/>
              </a:lnSpc>
              <a:spcBef>
                <a:spcPts val="0"/>
              </a:spcBef>
              <a:spcAft>
                <a:spcPts val="600"/>
              </a:spcAft>
              <a:buClr>
                <a:srgbClr val="FFC000"/>
              </a:buClr>
              <a:buFont typeface="Tahoma" pitchFamily="34" charset="0"/>
              <a:buChar char="»"/>
            </a:pPr>
            <a:r>
              <a:rPr lang="en-CA" sz="2400" kern="0" dirty="0">
                <a:solidFill>
                  <a:srgbClr val="000000"/>
                </a:solidFill>
                <a:latin typeface="Verdana"/>
                <a:ea typeface="ＭＳ Ｐゴシック"/>
              </a:rPr>
              <a:t>D</a:t>
            </a:r>
            <a:r>
              <a:rPr lang="en-CA" sz="2400" kern="0" dirty="0" smtClean="0">
                <a:solidFill>
                  <a:srgbClr val="000000"/>
                </a:solidFill>
                <a:latin typeface="Verdana"/>
                <a:ea typeface="ＭＳ Ｐゴシック"/>
              </a:rPr>
              <a:t>emerit </a:t>
            </a:r>
            <a:r>
              <a:rPr lang="en-CA" sz="2400" kern="0" dirty="0">
                <a:solidFill>
                  <a:srgbClr val="000000"/>
                </a:solidFill>
                <a:latin typeface="Verdana"/>
                <a:ea typeface="ＭＳ Ｐゴシック"/>
              </a:rPr>
              <a:t>points (3-4); and,</a:t>
            </a:r>
          </a:p>
          <a:p>
            <a:pPr marL="857250" lvl="1" indent="-342900" fontAlgn="base">
              <a:lnSpc>
                <a:spcPct val="114000"/>
              </a:lnSpc>
              <a:spcBef>
                <a:spcPts val="0"/>
              </a:spcBef>
              <a:spcAft>
                <a:spcPts val="600"/>
              </a:spcAft>
              <a:buClr>
                <a:srgbClr val="FFC000"/>
              </a:buClr>
              <a:buFont typeface="Tahoma" pitchFamily="34" charset="0"/>
              <a:buChar char="»"/>
            </a:pPr>
            <a:r>
              <a:rPr lang="en-CA" sz="2400" kern="0" dirty="0">
                <a:solidFill>
                  <a:srgbClr val="000000"/>
                </a:solidFill>
                <a:latin typeface="Verdana"/>
                <a:ea typeface="ＭＳ Ｐゴシック"/>
              </a:rPr>
              <a:t>Licence suspension</a:t>
            </a:r>
            <a:r>
              <a:rPr lang="en-CA" sz="2400" kern="0" dirty="0" smtClean="0">
                <a:solidFill>
                  <a:srgbClr val="000000"/>
                </a:solidFill>
                <a:latin typeface="Verdana"/>
                <a:ea typeface="ＭＳ Ｐゴシック"/>
              </a:rPr>
              <a:t>.</a:t>
            </a:r>
          </a:p>
          <a:p>
            <a:pPr marL="400050" lvl="0" fontAlgn="base">
              <a:lnSpc>
                <a:spcPct val="114000"/>
              </a:lnSpc>
              <a:spcBef>
                <a:spcPts val="0"/>
              </a:spcBef>
              <a:spcAft>
                <a:spcPts val="600"/>
              </a:spcAft>
              <a:buClr>
                <a:srgbClr val="FFC000"/>
              </a:buClr>
              <a:buFont typeface="Verdana" pitchFamily="34" charset="0"/>
              <a:buChar char="&gt;"/>
            </a:pPr>
            <a:r>
              <a:rPr lang="en-CA" sz="2400" kern="0" dirty="0" smtClean="0">
                <a:solidFill>
                  <a:srgbClr val="000000"/>
                </a:solidFill>
                <a:latin typeface="Verdana"/>
                <a:ea typeface="ＭＳ Ｐゴシック"/>
              </a:rPr>
              <a:t>Some </a:t>
            </a:r>
            <a:r>
              <a:rPr lang="en-CA" sz="2400" kern="0" dirty="0">
                <a:solidFill>
                  <a:srgbClr val="000000"/>
                </a:solidFill>
                <a:latin typeface="Verdana"/>
                <a:ea typeface="ＭＳ Ｐゴシック"/>
              </a:rPr>
              <a:t>provinces have also banned hands-free </a:t>
            </a:r>
            <a:r>
              <a:rPr lang="en-CA" sz="2400" kern="0" dirty="0" smtClean="0">
                <a:solidFill>
                  <a:srgbClr val="000000"/>
                </a:solidFill>
                <a:latin typeface="Verdana"/>
                <a:ea typeface="ＭＳ Ｐゴシック"/>
              </a:rPr>
              <a:t>cell-phone </a:t>
            </a:r>
            <a:r>
              <a:rPr lang="en-CA" sz="2400" kern="0" dirty="0">
                <a:solidFill>
                  <a:srgbClr val="000000"/>
                </a:solidFill>
                <a:latin typeface="Verdana"/>
                <a:ea typeface="ＭＳ Ｐゴシック"/>
              </a:rPr>
              <a:t>use for young drivers (</a:t>
            </a:r>
            <a:r>
              <a:rPr lang="en-CA" sz="2400" kern="0" dirty="0" smtClean="0">
                <a:solidFill>
                  <a:srgbClr val="000000"/>
                </a:solidFill>
                <a:latin typeface="Verdana"/>
                <a:ea typeface="ＭＳ Ｐゴシック"/>
              </a:rPr>
              <a:t>BC and SK).</a:t>
            </a:r>
            <a:endParaRPr lang="en-CA" sz="2400" kern="0" dirty="0">
              <a:solidFill>
                <a:srgbClr val="000000"/>
              </a:solidFill>
              <a:latin typeface="Verdana"/>
              <a:ea typeface="ＭＳ Ｐゴシック"/>
            </a:endParaRPr>
          </a:p>
          <a:p>
            <a:endParaRPr lang="en-US" dirty="0"/>
          </a:p>
        </p:txBody>
      </p:sp>
    </p:spTree>
    <p:extLst>
      <p:ext uri="{BB962C8B-B14F-4D97-AF65-F5344CB8AC3E}">
        <p14:creationId xmlns:p14="http://schemas.microsoft.com/office/powerpoint/2010/main" val="187996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808038"/>
          </a:xfrm>
        </p:spPr>
        <p:txBody>
          <a:bodyPr>
            <a:normAutofit/>
          </a:bodyPr>
          <a:lstStyle/>
          <a:p>
            <a:pPr algn="l"/>
            <a:r>
              <a:rPr lang="en-US" sz="3600" b="1" dirty="0">
                <a:solidFill>
                  <a:schemeClr val="tx2"/>
                </a:solidFill>
              </a:rPr>
              <a:t>Solutions</a:t>
            </a:r>
          </a:p>
        </p:txBody>
      </p:sp>
      <p:sp>
        <p:nvSpPr>
          <p:cNvPr id="3" name="Content Placeholder 2"/>
          <p:cNvSpPr>
            <a:spLocks noGrp="1"/>
          </p:cNvSpPr>
          <p:nvPr>
            <p:ph idx="1"/>
          </p:nvPr>
        </p:nvSpPr>
        <p:spPr>
          <a:xfrm>
            <a:off x="381000" y="2362200"/>
            <a:ext cx="8229600" cy="4191000"/>
          </a:xfrm>
        </p:spPr>
        <p:txBody>
          <a:bodyPr>
            <a:normAutofit fontScale="85000" lnSpcReduction="10000"/>
          </a:bodyPr>
          <a:lstStyle/>
          <a:p>
            <a:pPr marL="400050" lvl="0" fontAlgn="base">
              <a:lnSpc>
                <a:spcPct val="134000"/>
              </a:lnSpc>
              <a:spcBef>
                <a:spcPts val="0"/>
              </a:spcBef>
              <a:spcAft>
                <a:spcPts val="600"/>
              </a:spcAft>
              <a:buClr>
                <a:srgbClr val="FFC000"/>
              </a:buClr>
              <a:buFont typeface="Verdana" pitchFamily="34" charset="0"/>
              <a:buChar char="&gt;"/>
            </a:pPr>
            <a:r>
              <a:rPr lang="en-CA" sz="2800" kern="0" dirty="0">
                <a:solidFill>
                  <a:srgbClr val="000000"/>
                </a:solidFill>
                <a:latin typeface="Verdana"/>
                <a:ea typeface="ＭＳ Ｐゴシック"/>
              </a:rPr>
              <a:t>You can develop safe driving habits to reduce distracted driving such as:</a:t>
            </a:r>
          </a:p>
          <a:p>
            <a:pPr lvl="1" fontAlgn="base">
              <a:lnSpc>
                <a:spcPct val="134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Focusing on your driving;</a:t>
            </a:r>
          </a:p>
          <a:p>
            <a:pPr lvl="1" fontAlgn="base">
              <a:lnSpc>
                <a:spcPct val="134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Never talk or text on a device while driving;</a:t>
            </a:r>
          </a:p>
          <a:p>
            <a:pPr lvl="1" fontAlgn="base">
              <a:lnSpc>
                <a:spcPct val="134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Turn off your phone before driving; and,</a:t>
            </a:r>
          </a:p>
          <a:p>
            <a:pPr lvl="1" fontAlgn="base">
              <a:lnSpc>
                <a:spcPct val="134000"/>
              </a:lnSpc>
              <a:spcBef>
                <a:spcPts val="0"/>
              </a:spcBef>
              <a:spcAft>
                <a:spcPts val="600"/>
              </a:spcAft>
              <a:buClr>
                <a:srgbClr val="FFC000"/>
              </a:buClr>
              <a:buFont typeface="Tahoma" pitchFamily="34" charset="0"/>
              <a:buChar char="»"/>
            </a:pPr>
            <a:r>
              <a:rPr lang="en-CA" kern="0" dirty="0">
                <a:solidFill>
                  <a:srgbClr val="000000"/>
                </a:solidFill>
                <a:latin typeface="Verdana"/>
                <a:ea typeface="ＭＳ Ｐゴシック"/>
              </a:rPr>
              <a:t>Don’t adjust radio/songs, read a newspaper, eat, comb hair or do any other activities while driving.</a:t>
            </a:r>
          </a:p>
          <a:p>
            <a:endParaRPr lang="en-US" dirty="0"/>
          </a:p>
        </p:txBody>
      </p:sp>
    </p:spTree>
    <p:extLst>
      <p:ext uri="{BB962C8B-B14F-4D97-AF65-F5344CB8AC3E}">
        <p14:creationId xmlns:p14="http://schemas.microsoft.com/office/powerpoint/2010/main" val="256597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1143000"/>
          </a:xfrm>
        </p:spPr>
        <p:txBody>
          <a:bodyPr>
            <a:normAutofit/>
          </a:bodyPr>
          <a:lstStyle/>
          <a:p>
            <a:pPr algn="l"/>
            <a:r>
              <a:rPr lang="en-US" sz="3200" b="1" dirty="0">
                <a:solidFill>
                  <a:schemeClr val="tx2"/>
                </a:solidFill>
              </a:rPr>
              <a:t>Distracted driving initiatives</a:t>
            </a:r>
          </a:p>
        </p:txBody>
      </p:sp>
      <p:sp>
        <p:nvSpPr>
          <p:cNvPr id="3" name="Content Placeholder 2"/>
          <p:cNvSpPr>
            <a:spLocks noGrp="1"/>
          </p:cNvSpPr>
          <p:nvPr>
            <p:ph idx="1"/>
          </p:nvPr>
        </p:nvSpPr>
        <p:spPr>
          <a:xfrm>
            <a:off x="228600" y="2514600"/>
            <a:ext cx="8534400" cy="3535363"/>
          </a:xfrm>
        </p:spPr>
        <p:txBody>
          <a:bodyPr>
            <a:normAutofit fontScale="85000" lnSpcReduction="20000"/>
          </a:bodyPr>
          <a:lstStyle/>
          <a:p>
            <a:pPr marL="571500" lvl="0" indent="-457200" fontAlgn="base">
              <a:lnSpc>
                <a:spcPct val="124000"/>
              </a:lnSpc>
              <a:spcBef>
                <a:spcPts val="0"/>
              </a:spcBef>
              <a:spcAft>
                <a:spcPts val="600"/>
              </a:spcAft>
              <a:buClr>
                <a:srgbClr val="FFC000"/>
              </a:buClr>
              <a:buFont typeface="Verdana" pitchFamily="34" charset="0"/>
              <a:buChar char="&gt;"/>
            </a:pPr>
            <a:r>
              <a:rPr lang="en-CA" sz="2600" b="1" kern="0" dirty="0">
                <a:solidFill>
                  <a:srgbClr val="000000"/>
                </a:solidFill>
                <a:latin typeface="Verdana"/>
                <a:ea typeface="ＭＳ Ｐゴシック"/>
              </a:rPr>
              <a:t>Drop it and Drive (D.I.A.D)</a:t>
            </a:r>
          </a:p>
          <a:p>
            <a:pPr marL="1028700" lvl="1" indent="-457200" fontAlgn="base">
              <a:lnSpc>
                <a:spcPct val="124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Blogs and social media to spread awareness.</a:t>
            </a:r>
          </a:p>
          <a:p>
            <a:pPr marL="1028700" lvl="1" indent="-457200" fontAlgn="base">
              <a:lnSpc>
                <a:spcPct val="124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Goal to make distracted driving as socially unacceptable as drinking and driving.</a:t>
            </a:r>
          </a:p>
          <a:p>
            <a:pPr marL="571500" lvl="0" indent="-457200" fontAlgn="base">
              <a:lnSpc>
                <a:spcPct val="124000"/>
              </a:lnSpc>
              <a:spcBef>
                <a:spcPts val="0"/>
              </a:spcBef>
              <a:spcAft>
                <a:spcPts val="600"/>
              </a:spcAft>
              <a:buClr>
                <a:srgbClr val="FFC000"/>
              </a:buClr>
              <a:buFont typeface="Verdana" pitchFamily="34" charset="0"/>
              <a:buChar char="&gt;"/>
            </a:pPr>
            <a:r>
              <a:rPr lang="en-CA" sz="2600" b="1" kern="0" dirty="0" smtClean="0">
                <a:solidFill>
                  <a:srgbClr val="000000"/>
                </a:solidFill>
                <a:latin typeface="Verdana"/>
                <a:ea typeface="ＭＳ Ｐゴシック"/>
              </a:rPr>
              <a:t>Canadian </a:t>
            </a:r>
            <a:r>
              <a:rPr lang="en-CA" sz="2600" b="1" kern="0" dirty="0">
                <a:solidFill>
                  <a:srgbClr val="000000"/>
                </a:solidFill>
                <a:latin typeface="Verdana"/>
                <a:ea typeface="ＭＳ Ｐゴシック"/>
              </a:rPr>
              <a:t>Road Safety Youth Committee</a:t>
            </a:r>
          </a:p>
          <a:p>
            <a:pPr marL="1028700" lvl="1" indent="-457200" fontAlgn="base">
              <a:lnSpc>
                <a:spcPct val="124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National network of youth speaking out about road issues.</a:t>
            </a:r>
          </a:p>
          <a:p>
            <a:pPr marL="1028700" lvl="1" indent="-457200" fontAlgn="base">
              <a:lnSpc>
                <a:spcPct val="124000"/>
              </a:lnSpc>
              <a:spcBef>
                <a:spcPts val="0"/>
              </a:spcBef>
              <a:spcAft>
                <a:spcPts val="600"/>
              </a:spcAft>
              <a:buClr>
                <a:srgbClr val="FFC000"/>
              </a:buClr>
              <a:buFont typeface="Tahoma" pitchFamily="34" charset="0"/>
              <a:buChar char="»"/>
            </a:pPr>
            <a:r>
              <a:rPr lang="en-CA" sz="2600" kern="0" dirty="0">
                <a:solidFill>
                  <a:srgbClr val="000000"/>
                </a:solidFill>
                <a:latin typeface="Verdana"/>
                <a:ea typeface="ＭＳ Ｐゴシック"/>
              </a:rPr>
              <a:t>Can be used to express distracted driving concerns.</a:t>
            </a:r>
          </a:p>
          <a:p>
            <a:endParaRPr lang="en-US" dirty="0"/>
          </a:p>
        </p:txBody>
      </p:sp>
    </p:spTree>
    <p:extLst>
      <p:ext uri="{BB962C8B-B14F-4D97-AF65-F5344CB8AC3E}">
        <p14:creationId xmlns:p14="http://schemas.microsoft.com/office/powerpoint/2010/main" val="187744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1143000"/>
          </a:xfrm>
        </p:spPr>
        <p:txBody>
          <a:bodyPr>
            <a:normAutofit/>
          </a:bodyPr>
          <a:lstStyle/>
          <a:p>
            <a:pPr algn="l"/>
            <a:r>
              <a:rPr lang="en-CA" sz="3600" b="1" dirty="0">
                <a:solidFill>
                  <a:schemeClr val="tx2"/>
                </a:solidFill>
              </a:rPr>
              <a:t>For more </a:t>
            </a:r>
            <a:r>
              <a:rPr lang="en-CA" sz="3600" b="1" dirty="0" smtClean="0">
                <a:solidFill>
                  <a:schemeClr val="tx2"/>
                </a:solidFill>
              </a:rPr>
              <a:t>information:</a:t>
            </a:r>
            <a:endParaRPr lang="en-US" sz="3600" b="1" dirty="0">
              <a:solidFill>
                <a:schemeClr val="tx2"/>
              </a:solidFill>
            </a:endParaRPr>
          </a:p>
        </p:txBody>
      </p:sp>
      <p:sp>
        <p:nvSpPr>
          <p:cNvPr id="3" name="Content Placeholder 2"/>
          <p:cNvSpPr>
            <a:spLocks noGrp="1"/>
          </p:cNvSpPr>
          <p:nvPr>
            <p:ph idx="1"/>
          </p:nvPr>
        </p:nvSpPr>
        <p:spPr>
          <a:xfrm>
            <a:off x="381000" y="2514600"/>
            <a:ext cx="8229600" cy="3611563"/>
          </a:xfrm>
        </p:spPr>
        <p:txBody>
          <a:bodyPr>
            <a:normAutofit/>
          </a:bodyPr>
          <a:lstStyle/>
          <a:p>
            <a:pPr lvl="0" eaLnBrk="0" fontAlgn="base" hangingPunct="0">
              <a:spcBef>
                <a:spcPts val="0"/>
              </a:spcBef>
              <a:spcAft>
                <a:spcPts val="600"/>
              </a:spcAft>
              <a:buClr>
                <a:srgbClr val="FFC000"/>
              </a:buClr>
              <a:buFont typeface="Verdana" pitchFamily="34" charset="0"/>
              <a:buChar char="&gt;"/>
            </a:pPr>
            <a:r>
              <a:rPr lang="en-CA" sz="2400" kern="0" dirty="0" smtClean="0">
                <a:latin typeface="+mj-lt"/>
                <a:ea typeface="ＭＳ Ｐゴシック"/>
                <a:hlinkClick r:id="rId3"/>
              </a:rPr>
              <a:t>www.yndrc.tirf.ca</a:t>
            </a:r>
            <a:endParaRPr lang="en-CA" sz="2400" kern="0" dirty="0" smtClean="0">
              <a:latin typeface="+mj-lt"/>
              <a:ea typeface="ＭＳ Ｐゴシック"/>
            </a:endParaRPr>
          </a:p>
          <a:p>
            <a:pPr lvl="0" eaLnBrk="0" fontAlgn="base" hangingPunct="0">
              <a:spcBef>
                <a:spcPts val="0"/>
              </a:spcBef>
              <a:spcAft>
                <a:spcPts val="600"/>
              </a:spcAft>
              <a:buClr>
                <a:srgbClr val="FFC000"/>
              </a:buClr>
              <a:buFont typeface="Verdana" pitchFamily="34" charset="0"/>
              <a:buChar char="&gt;"/>
            </a:pPr>
            <a:endParaRPr lang="en-CA" sz="2400" kern="0" dirty="0">
              <a:latin typeface="+mj-lt"/>
              <a:ea typeface="ＭＳ Ｐゴシック"/>
            </a:endParaRPr>
          </a:p>
          <a:p>
            <a:pPr lvl="0" eaLnBrk="0" fontAlgn="base" hangingPunct="0">
              <a:spcBef>
                <a:spcPts val="0"/>
              </a:spcBef>
              <a:spcAft>
                <a:spcPts val="600"/>
              </a:spcAft>
              <a:buClr>
                <a:srgbClr val="FFC000"/>
              </a:buClr>
              <a:buFont typeface="Verdana" pitchFamily="34" charset="0"/>
              <a:buChar char="&gt;"/>
            </a:pPr>
            <a:r>
              <a:rPr lang="en-US" sz="2400" dirty="0" smtClean="0">
                <a:latin typeface="+mj-lt"/>
                <a:hlinkClick r:id="rId4"/>
              </a:rPr>
              <a:t>www.caa.ca/distracteddriving/ </a:t>
            </a:r>
            <a:endParaRPr lang="en-US" sz="2400" dirty="0" smtClean="0">
              <a:latin typeface="+mj-lt"/>
            </a:endParaRPr>
          </a:p>
          <a:p>
            <a:pPr lvl="0" eaLnBrk="0" fontAlgn="base" hangingPunct="0">
              <a:spcBef>
                <a:spcPts val="0"/>
              </a:spcBef>
              <a:spcAft>
                <a:spcPts val="600"/>
              </a:spcAft>
              <a:buClr>
                <a:srgbClr val="FFC000"/>
              </a:buClr>
              <a:buFont typeface="Verdana" pitchFamily="34" charset="0"/>
              <a:buChar char="&gt;"/>
            </a:pPr>
            <a:endParaRPr lang="en-CA" sz="2400" kern="0" dirty="0">
              <a:solidFill>
                <a:srgbClr val="7030A0"/>
              </a:solidFill>
              <a:latin typeface="Verdana"/>
              <a:ea typeface="ＭＳ Ｐゴシック"/>
            </a:endParaRPr>
          </a:p>
          <a:p>
            <a:pPr lvl="0" eaLnBrk="0" fontAlgn="base" hangingPunct="0">
              <a:spcBef>
                <a:spcPts val="0"/>
              </a:spcBef>
              <a:spcAft>
                <a:spcPts val="600"/>
              </a:spcAft>
              <a:buClr>
                <a:srgbClr val="FFC000"/>
              </a:buClr>
              <a:buFont typeface="Verdana" pitchFamily="34" charset="0"/>
              <a:buChar char="&gt;"/>
            </a:pPr>
            <a:r>
              <a:rPr lang="en-CA" sz="2400" kern="0" dirty="0" smtClean="0">
                <a:latin typeface="Verdana"/>
                <a:ea typeface="ＭＳ Ｐゴシック"/>
                <a:hlinkClick r:id="rId5"/>
              </a:rPr>
              <a:t>www.dropitanddrive.com</a:t>
            </a:r>
            <a:endParaRPr lang="en-CA" sz="2400" kern="0" dirty="0" smtClean="0">
              <a:latin typeface="Verdana"/>
              <a:ea typeface="ＭＳ Ｐゴシック"/>
            </a:endParaRPr>
          </a:p>
          <a:p>
            <a:pPr lvl="0" eaLnBrk="0" fontAlgn="base" hangingPunct="0">
              <a:spcBef>
                <a:spcPts val="0"/>
              </a:spcBef>
              <a:spcAft>
                <a:spcPts val="600"/>
              </a:spcAft>
              <a:buClr>
                <a:srgbClr val="FFC000"/>
              </a:buClr>
              <a:buFont typeface="Verdana" pitchFamily="34" charset="0"/>
              <a:buChar char="&gt;"/>
            </a:pPr>
            <a:endParaRPr lang="en-CA" sz="2400" kern="0" dirty="0">
              <a:latin typeface="Verdana"/>
              <a:ea typeface="ＭＳ Ｐゴシック"/>
            </a:endParaRPr>
          </a:p>
          <a:p>
            <a:pPr lvl="0" eaLnBrk="0" fontAlgn="base" hangingPunct="0">
              <a:spcBef>
                <a:spcPts val="0"/>
              </a:spcBef>
              <a:spcAft>
                <a:spcPts val="600"/>
              </a:spcAft>
              <a:buClr>
                <a:srgbClr val="FFC000"/>
              </a:buClr>
              <a:buFont typeface="Verdana" pitchFamily="34" charset="0"/>
              <a:buChar char="&gt;"/>
            </a:pPr>
            <a:r>
              <a:rPr lang="en-CA" sz="2400" kern="0" dirty="0" smtClean="0">
                <a:latin typeface="Verdana"/>
                <a:ea typeface="ＭＳ Ｐゴシック"/>
                <a:hlinkClick r:id="rId6"/>
              </a:rPr>
              <a:t>www.youthroadsafety.ca</a:t>
            </a:r>
            <a:endParaRPr lang="en-CA" sz="2400" kern="0" dirty="0">
              <a:latin typeface="Verdana"/>
              <a:ea typeface="ＭＳ Ｐゴシック"/>
            </a:endParaRPr>
          </a:p>
          <a:p>
            <a:endParaRPr lang="en-US" dirty="0"/>
          </a:p>
        </p:txBody>
      </p:sp>
    </p:spTree>
    <p:extLst>
      <p:ext uri="{BB962C8B-B14F-4D97-AF65-F5344CB8AC3E}">
        <p14:creationId xmlns:p14="http://schemas.microsoft.com/office/powerpoint/2010/main" val="148522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762000"/>
          </a:xfrm>
        </p:spPr>
        <p:txBody>
          <a:bodyPr>
            <a:normAutofit/>
          </a:bodyPr>
          <a:lstStyle/>
          <a:p>
            <a:pPr algn="l"/>
            <a:r>
              <a:rPr lang="en-CA" sz="3600" b="1" dirty="0">
                <a:solidFill>
                  <a:schemeClr val="tx2"/>
                </a:solidFill>
              </a:rPr>
              <a:t>Overview: distracted driving</a:t>
            </a:r>
            <a:endParaRPr lang="en-US" sz="3600" b="1" dirty="0">
              <a:solidFill>
                <a:schemeClr val="tx2"/>
              </a:solidFill>
            </a:endParaRPr>
          </a:p>
        </p:txBody>
      </p:sp>
      <p:sp>
        <p:nvSpPr>
          <p:cNvPr id="3" name="Content Placeholder 2"/>
          <p:cNvSpPr>
            <a:spLocks noGrp="1"/>
          </p:cNvSpPr>
          <p:nvPr>
            <p:ph idx="1"/>
          </p:nvPr>
        </p:nvSpPr>
        <p:spPr>
          <a:xfrm>
            <a:off x="457200" y="2514600"/>
            <a:ext cx="8229600" cy="3840163"/>
          </a:xfrm>
        </p:spPr>
        <p:txBody>
          <a:bodyPr>
            <a:normAutofit/>
          </a:bodyPr>
          <a:lstStyle/>
          <a:p>
            <a:pPr>
              <a:lnSpc>
                <a:spcPct val="110000"/>
              </a:lnSpc>
              <a:spcBef>
                <a:spcPts val="0"/>
              </a:spcBef>
              <a:spcAft>
                <a:spcPts val="600"/>
              </a:spcAft>
              <a:buClr>
                <a:srgbClr val="FFC000"/>
              </a:buClr>
              <a:buFont typeface="Tahoma" pitchFamily="34" charset="0"/>
              <a:buChar char="&gt;"/>
            </a:pPr>
            <a:r>
              <a:rPr lang="en-US" sz="2800" dirty="0" smtClean="0">
                <a:latin typeface="Verdana" pitchFamily="34" charset="0"/>
                <a:ea typeface="Verdana" pitchFamily="34" charset="0"/>
                <a:cs typeface="Verdana" pitchFamily="34" charset="0"/>
              </a:rPr>
              <a:t>What is distracted driving?</a:t>
            </a:r>
            <a:endParaRPr lang="en-US" sz="2800" dirty="0">
              <a:latin typeface="Verdana" pitchFamily="34" charset="0"/>
              <a:ea typeface="Verdana" pitchFamily="34" charset="0"/>
              <a:cs typeface="Verdana" pitchFamily="34" charset="0"/>
            </a:endParaRPr>
          </a:p>
          <a:p>
            <a:pPr>
              <a:lnSpc>
                <a:spcPct val="110000"/>
              </a:lnSpc>
              <a:spcBef>
                <a:spcPts val="0"/>
              </a:spcBef>
              <a:spcAft>
                <a:spcPts val="600"/>
              </a:spcAft>
              <a:buClr>
                <a:srgbClr val="FFC000"/>
              </a:buClr>
              <a:buFont typeface="Tahoma" pitchFamily="34" charset="0"/>
              <a:buChar char="&gt;"/>
            </a:pPr>
            <a:r>
              <a:rPr lang="en-US" sz="2800" dirty="0" smtClean="0">
                <a:latin typeface="Verdana" pitchFamily="34" charset="0"/>
                <a:ea typeface="Verdana" pitchFamily="34" charset="0"/>
                <a:cs typeface="Verdana" pitchFamily="34" charset="0"/>
              </a:rPr>
              <a:t>What are the characteristics of distracted driving?</a:t>
            </a:r>
          </a:p>
          <a:p>
            <a:pPr>
              <a:lnSpc>
                <a:spcPct val="110000"/>
              </a:lnSpc>
              <a:spcBef>
                <a:spcPts val="0"/>
              </a:spcBef>
              <a:spcAft>
                <a:spcPts val="600"/>
              </a:spcAft>
              <a:buClr>
                <a:srgbClr val="FFC000"/>
              </a:buClr>
              <a:buFont typeface="Tahoma" pitchFamily="34" charset="0"/>
              <a:buChar char="&gt;"/>
            </a:pPr>
            <a:r>
              <a:rPr lang="en-US" sz="2800" dirty="0" smtClean="0">
                <a:latin typeface="Verdana" pitchFamily="34" charset="0"/>
                <a:ea typeface="Verdana" pitchFamily="34" charset="0"/>
                <a:cs typeface="Verdana" pitchFamily="34" charset="0"/>
              </a:rPr>
              <a:t>Attitudes and Concerns</a:t>
            </a:r>
            <a:endParaRPr lang="en-US" sz="2800" dirty="0">
              <a:latin typeface="Verdana" pitchFamily="34" charset="0"/>
              <a:ea typeface="Verdana" pitchFamily="34" charset="0"/>
              <a:cs typeface="Verdana" pitchFamily="34" charset="0"/>
            </a:endParaRPr>
          </a:p>
          <a:p>
            <a:pPr>
              <a:lnSpc>
                <a:spcPct val="110000"/>
              </a:lnSpc>
              <a:spcBef>
                <a:spcPts val="0"/>
              </a:spcBef>
              <a:spcAft>
                <a:spcPts val="600"/>
              </a:spcAft>
              <a:buClr>
                <a:srgbClr val="FFC000"/>
              </a:buClr>
              <a:buFont typeface="Tahoma" pitchFamily="34" charset="0"/>
              <a:buChar char="&gt;"/>
            </a:pPr>
            <a:r>
              <a:rPr lang="en-US" sz="2800" dirty="0" smtClean="0">
                <a:latin typeface="Verdana" pitchFamily="34" charset="0"/>
                <a:ea typeface="Verdana" pitchFamily="34" charset="0"/>
                <a:cs typeface="Verdana" pitchFamily="34" charset="0"/>
              </a:rPr>
              <a:t>What are the laws on distracted driving?</a:t>
            </a:r>
            <a:endParaRPr lang="en-US" sz="2800" dirty="0">
              <a:latin typeface="Verdana" pitchFamily="34" charset="0"/>
              <a:ea typeface="Verdana" pitchFamily="34" charset="0"/>
              <a:cs typeface="Verdana" pitchFamily="34" charset="0"/>
            </a:endParaRPr>
          </a:p>
          <a:p>
            <a:pPr>
              <a:lnSpc>
                <a:spcPct val="110000"/>
              </a:lnSpc>
              <a:spcBef>
                <a:spcPts val="0"/>
              </a:spcBef>
              <a:spcAft>
                <a:spcPts val="600"/>
              </a:spcAft>
              <a:buClr>
                <a:srgbClr val="FFC000"/>
              </a:buClr>
              <a:buFont typeface="Tahoma" pitchFamily="34" charset="0"/>
              <a:buChar char="&gt;"/>
            </a:pPr>
            <a:r>
              <a:rPr lang="en-US" sz="2800" dirty="0" smtClean="0">
                <a:latin typeface="Verdana" pitchFamily="34" charset="0"/>
                <a:ea typeface="Verdana" pitchFamily="34" charset="0"/>
                <a:cs typeface="Verdana" pitchFamily="34" charset="0"/>
              </a:rPr>
              <a:t>How can you reduce distracted driving?</a:t>
            </a:r>
            <a:endParaRPr lang="en-US" sz="2800" dirty="0">
              <a:latin typeface="Verdana" pitchFamily="34" charset="0"/>
              <a:ea typeface="Verdana" pitchFamily="34" charset="0"/>
              <a:cs typeface="Verdana" pitchFamily="34" charset="0"/>
            </a:endParaRPr>
          </a:p>
          <a:p>
            <a:pPr marL="0" indent="0">
              <a:buNone/>
            </a:pPr>
            <a:endParaRPr lang="en-US" dirty="0"/>
          </a:p>
        </p:txBody>
      </p:sp>
    </p:spTree>
    <p:extLst>
      <p:ext uri="{BB962C8B-B14F-4D97-AF65-F5344CB8AC3E}">
        <p14:creationId xmlns:p14="http://schemas.microsoft.com/office/powerpoint/2010/main" val="3072382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990600"/>
          </a:xfrm>
        </p:spPr>
        <p:txBody>
          <a:bodyPr>
            <a:normAutofit/>
          </a:bodyPr>
          <a:lstStyle/>
          <a:p>
            <a:pPr algn="l"/>
            <a:r>
              <a:rPr lang="en-US" sz="3600" b="1" dirty="0" smtClean="0">
                <a:solidFill>
                  <a:schemeClr val="tx2"/>
                </a:solidFill>
              </a:rPr>
              <a:t>Quiz: true or false?</a:t>
            </a:r>
            <a:endParaRPr lang="en-US" sz="3600" b="1" dirty="0">
              <a:solidFill>
                <a:schemeClr val="tx2"/>
              </a:solidFill>
            </a:endParaRPr>
          </a:p>
        </p:txBody>
      </p:sp>
      <p:sp>
        <p:nvSpPr>
          <p:cNvPr id="3" name="Content Placeholder 2"/>
          <p:cNvSpPr>
            <a:spLocks noGrp="1"/>
          </p:cNvSpPr>
          <p:nvPr>
            <p:ph idx="1"/>
          </p:nvPr>
        </p:nvSpPr>
        <p:spPr>
          <a:xfrm>
            <a:off x="457200" y="2667000"/>
            <a:ext cx="8229600" cy="3352800"/>
          </a:xfrm>
        </p:spPr>
        <p:txBody>
          <a:bodyPr/>
          <a:lstStyle/>
          <a:p>
            <a:pPr>
              <a:buClr>
                <a:srgbClr val="FFC000"/>
              </a:buClr>
              <a:buFont typeface="Verdana" pitchFamily="34" charset="0"/>
              <a:buChar char="&gt;"/>
            </a:pPr>
            <a:r>
              <a:rPr lang="en-US" dirty="0" smtClean="0">
                <a:latin typeface="+mj-lt"/>
              </a:rPr>
              <a:t>Distractions can be inside the vehicle but not outside the vehicle.</a:t>
            </a:r>
          </a:p>
          <a:p>
            <a:pPr>
              <a:buClr>
                <a:srgbClr val="FFC000"/>
              </a:buClr>
              <a:buFont typeface="Verdana" pitchFamily="34" charset="0"/>
              <a:buChar char="&gt;"/>
            </a:pPr>
            <a:endParaRPr lang="en-US" dirty="0">
              <a:latin typeface="+mj-lt"/>
            </a:endParaRPr>
          </a:p>
          <a:p>
            <a:pPr>
              <a:buClr>
                <a:srgbClr val="FFC000"/>
              </a:buClr>
              <a:buFont typeface="Verdana" pitchFamily="34" charset="0"/>
              <a:buChar char="&gt;"/>
            </a:pPr>
            <a:r>
              <a:rPr lang="en-US" dirty="0" smtClean="0">
                <a:latin typeface="+mj-lt"/>
              </a:rPr>
              <a:t>The top two distractions for young drivers are: passengers and changing the radio/song.</a:t>
            </a:r>
            <a:endParaRPr lang="en-US" dirty="0">
              <a:latin typeface="+mj-lt"/>
            </a:endParaRPr>
          </a:p>
        </p:txBody>
      </p:sp>
    </p:spTree>
    <p:extLst>
      <p:ext uri="{BB962C8B-B14F-4D97-AF65-F5344CB8AC3E}">
        <p14:creationId xmlns:p14="http://schemas.microsoft.com/office/powerpoint/2010/main" val="397695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1143000"/>
          </a:xfrm>
        </p:spPr>
        <p:txBody>
          <a:bodyPr>
            <a:normAutofit/>
          </a:bodyPr>
          <a:lstStyle/>
          <a:p>
            <a:pPr algn="l"/>
            <a:r>
              <a:rPr lang="en-US" sz="3600" b="1" dirty="0" smtClean="0">
                <a:solidFill>
                  <a:schemeClr val="tx2"/>
                </a:solidFill>
              </a:rPr>
              <a:t>Quiz: multiple choice</a:t>
            </a:r>
            <a:endParaRPr lang="en-US" sz="3600" b="1" dirty="0">
              <a:solidFill>
                <a:schemeClr val="tx2"/>
              </a:solidFill>
            </a:endParaRPr>
          </a:p>
        </p:txBody>
      </p:sp>
      <p:sp>
        <p:nvSpPr>
          <p:cNvPr id="3" name="Content Placeholder 2"/>
          <p:cNvSpPr>
            <a:spLocks noGrp="1"/>
          </p:cNvSpPr>
          <p:nvPr>
            <p:ph idx="1"/>
          </p:nvPr>
        </p:nvSpPr>
        <p:spPr>
          <a:xfrm>
            <a:off x="457200" y="2743200"/>
            <a:ext cx="8458200" cy="3505200"/>
          </a:xfrm>
        </p:spPr>
        <p:txBody>
          <a:bodyPr>
            <a:normAutofit lnSpcReduction="10000"/>
          </a:bodyPr>
          <a:lstStyle/>
          <a:p>
            <a:pPr marL="0" indent="0">
              <a:buClr>
                <a:srgbClr val="FFC000"/>
              </a:buClr>
              <a:buNone/>
            </a:pPr>
            <a:r>
              <a:rPr lang="en-US" dirty="0" smtClean="0">
                <a:latin typeface="+mj-lt"/>
              </a:rPr>
              <a:t>Humans are serial processors. This means that:</a:t>
            </a:r>
          </a:p>
          <a:p>
            <a:pPr marL="914400" lvl="1" indent="-514350">
              <a:buFont typeface="+mj-lt"/>
              <a:buAutoNum type="alphaUcPeriod"/>
            </a:pPr>
            <a:r>
              <a:rPr lang="en-US" dirty="0" smtClean="0">
                <a:latin typeface="+mj-lt"/>
              </a:rPr>
              <a:t>They can focus on two things at a time.</a:t>
            </a:r>
          </a:p>
          <a:p>
            <a:pPr marL="914400" lvl="1" indent="-514350">
              <a:buFont typeface="+mj-lt"/>
              <a:buAutoNum type="alphaUcPeriod"/>
            </a:pPr>
            <a:r>
              <a:rPr lang="en-US" dirty="0" smtClean="0">
                <a:latin typeface="+mj-lt"/>
              </a:rPr>
              <a:t>They can focus on only one thing at a time.</a:t>
            </a:r>
          </a:p>
          <a:p>
            <a:pPr marL="914400" lvl="1" indent="-514350">
              <a:buFont typeface="+mj-lt"/>
              <a:buAutoNum type="alphaUcPeriod"/>
            </a:pPr>
            <a:r>
              <a:rPr lang="en-US" dirty="0" smtClean="0">
                <a:latin typeface="+mj-lt"/>
              </a:rPr>
              <a:t>They can focus on five things at a time.</a:t>
            </a:r>
          </a:p>
          <a:p>
            <a:pPr marL="914400" lvl="1" indent="-514350">
              <a:buFont typeface="+mj-lt"/>
              <a:buAutoNum type="alphaUcPeriod"/>
            </a:pPr>
            <a:r>
              <a:rPr lang="en-US" dirty="0" smtClean="0">
                <a:latin typeface="+mj-lt"/>
              </a:rPr>
              <a:t>They can’t focus on anything.</a:t>
            </a:r>
            <a:endParaRPr lang="en-US" dirty="0">
              <a:latin typeface="+mj-lt"/>
            </a:endParaRPr>
          </a:p>
        </p:txBody>
      </p:sp>
    </p:spTree>
    <p:extLst>
      <p:ext uri="{BB962C8B-B14F-4D97-AF65-F5344CB8AC3E}">
        <p14:creationId xmlns:p14="http://schemas.microsoft.com/office/powerpoint/2010/main" val="52487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914400"/>
          </a:xfrm>
        </p:spPr>
        <p:txBody>
          <a:bodyPr>
            <a:normAutofit/>
          </a:bodyPr>
          <a:lstStyle/>
          <a:p>
            <a:pPr algn="l"/>
            <a:r>
              <a:rPr lang="en-US" sz="3600" b="1" dirty="0" smtClean="0">
                <a:solidFill>
                  <a:schemeClr val="tx2"/>
                </a:solidFill>
              </a:rPr>
              <a:t>Discussion</a:t>
            </a:r>
            <a:endParaRPr lang="en-US" sz="3600" b="1" dirty="0">
              <a:solidFill>
                <a:schemeClr val="tx2"/>
              </a:solidFill>
            </a:endParaRPr>
          </a:p>
        </p:txBody>
      </p:sp>
      <p:sp>
        <p:nvSpPr>
          <p:cNvPr id="3" name="Content Placeholder 2"/>
          <p:cNvSpPr>
            <a:spLocks noGrp="1"/>
          </p:cNvSpPr>
          <p:nvPr>
            <p:ph idx="1"/>
          </p:nvPr>
        </p:nvSpPr>
        <p:spPr>
          <a:xfrm>
            <a:off x="457200" y="2743200"/>
            <a:ext cx="8229600" cy="3382963"/>
          </a:xfrm>
        </p:spPr>
        <p:txBody>
          <a:bodyPr>
            <a:normAutofit lnSpcReduction="10000"/>
          </a:bodyPr>
          <a:lstStyle/>
          <a:p>
            <a:pPr>
              <a:buClr>
                <a:srgbClr val="FFC000"/>
              </a:buClr>
              <a:buFont typeface="Tahoma" pitchFamily="34" charset="0"/>
              <a:buChar char="&gt;"/>
            </a:pPr>
            <a:r>
              <a:rPr lang="en-US" dirty="0" smtClean="0"/>
              <a:t>What would you do if you were in a car with a friend who talking to you while you are driving in heavy traffic?</a:t>
            </a:r>
          </a:p>
          <a:p>
            <a:pPr>
              <a:buClr>
                <a:srgbClr val="FFC000"/>
              </a:buClr>
              <a:buFont typeface="Tahoma" pitchFamily="34" charset="0"/>
              <a:buChar char="&gt;"/>
            </a:pPr>
            <a:endParaRPr lang="en-US" dirty="0" smtClean="0"/>
          </a:p>
          <a:p>
            <a:pPr>
              <a:buClr>
                <a:srgbClr val="FFC000"/>
              </a:buClr>
              <a:buFont typeface="Tahoma" pitchFamily="34" charset="0"/>
              <a:buChar char="&gt;"/>
            </a:pPr>
            <a:r>
              <a:rPr lang="en-US" dirty="0" smtClean="0"/>
              <a:t>What would you do if you were texting and driving and a friend asked you to stop?</a:t>
            </a:r>
            <a:endParaRPr lang="en-US" dirty="0"/>
          </a:p>
        </p:txBody>
      </p:sp>
    </p:spTree>
    <p:extLst>
      <p:ext uri="{BB962C8B-B14F-4D97-AF65-F5344CB8AC3E}">
        <p14:creationId xmlns:p14="http://schemas.microsoft.com/office/powerpoint/2010/main" val="338200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762000"/>
          </a:xfrm>
        </p:spPr>
        <p:txBody>
          <a:bodyPr>
            <a:normAutofit/>
          </a:bodyPr>
          <a:lstStyle/>
          <a:p>
            <a:pPr algn="l"/>
            <a:r>
              <a:rPr lang="en-US" sz="3600" b="1" dirty="0" smtClean="0">
                <a:solidFill>
                  <a:schemeClr val="tx2"/>
                </a:solidFill>
              </a:rPr>
              <a:t>What is distracted driving?</a:t>
            </a:r>
            <a:endParaRPr lang="en-US" sz="3600" b="1" dirty="0">
              <a:solidFill>
                <a:schemeClr val="tx2"/>
              </a:solidFill>
            </a:endParaRPr>
          </a:p>
        </p:txBody>
      </p:sp>
      <p:sp>
        <p:nvSpPr>
          <p:cNvPr id="3" name="Content Placeholder 2"/>
          <p:cNvSpPr>
            <a:spLocks noGrp="1"/>
          </p:cNvSpPr>
          <p:nvPr>
            <p:ph idx="1"/>
          </p:nvPr>
        </p:nvSpPr>
        <p:spPr>
          <a:xfrm>
            <a:off x="457200" y="2514600"/>
            <a:ext cx="8229600" cy="4038600"/>
          </a:xfrm>
        </p:spPr>
        <p:txBody>
          <a:bodyPr>
            <a:normAutofit/>
          </a:bodyPr>
          <a:lstStyle/>
          <a:p>
            <a:pPr>
              <a:lnSpc>
                <a:spcPct val="114000"/>
              </a:lnSpc>
              <a:spcBef>
                <a:spcPts val="0"/>
              </a:spcBef>
              <a:spcAft>
                <a:spcPts val="600"/>
              </a:spcAft>
              <a:buClr>
                <a:srgbClr val="FFC000"/>
              </a:buClr>
              <a:buFont typeface="Verdana" pitchFamily="34" charset="0"/>
              <a:buChar char="&gt;"/>
            </a:pPr>
            <a:r>
              <a:rPr lang="en-CA" sz="2400" dirty="0">
                <a:latin typeface="+mj-lt"/>
              </a:rPr>
              <a:t>Distracted </a:t>
            </a:r>
            <a:r>
              <a:rPr lang="en-CA" sz="2400" dirty="0" smtClean="0">
                <a:latin typeface="+mj-lt"/>
              </a:rPr>
              <a:t>driving </a:t>
            </a:r>
            <a:r>
              <a:rPr lang="en-CA" sz="2400" dirty="0">
                <a:latin typeface="+mj-lt"/>
              </a:rPr>
              <a:t>occurs when a driver’s attention is diverted away from driving because they are focused on something non-driving related.</a:t>
            </a:r>
          </a:p>
          <a:p>
            <a:pPr>
              <a:lnSpc>
                <a:spcPct val="114000"/>
              </a:lnSpc>
              <a:spcBef>
                <a:spcPts val="0"/>
              </a:spcBef>
              <a:spcAft>
                <a:spcPts val="600"/>
              </a:spcAft>
              <a:buClr>
                <a:srgbClr val="FFC000"/>
              </a:buClr>
              <a:buFont typeface="Verdana" pitchFamily="34" charset="0"/>
              <a:buChar char="&gt;"/>
            </a:pPr>
            <a:r>
              <a:rPr lang="en-CA" sz="2400" dirty="0" smtClean="0">
                <a:latin typeface="+mj-lt"/>
              </a:rPr>
              <a:t>Distractions </a:t>
            </a:r>
            <a:r>
              <a:rPr lang="en-CA" sz="2400" dirty="0">
                <a:latin typeface="+mj-lt"/>
              </a:rPr>
              <a:t>can be internal (inside the vehicle) such as reading a newspaper or </a:t>
            </a:r>
            <a:r>
              <a:rPr lang="en-CA" sz="2400" dirty="0" smtClean="0">
                <a:latin typeface="+mj-lt"/>
              </a:rPr>
              <a:t>eating, </a:t>
            </a:r>
            <a:r>
              <a:rPr lang="en-CA" sz="2400" dirty="0" smtClean="0">
                <a:latin typeface="+mj-lt"/>
              </a:rPr>
              <a:t>external </a:t>
            </a:r>
            <a:r>
              <a:rPr lang="en-CA" sz="2400" dirty="0">
                <a:latin typeface="+mj-lt"/>
              </a:rPr>
              <a:t>(outside </a:t>
            </a:r>
            <a:r>
              <a:rPr lang="en-CA" sz="2400" dirty="0" smtClean="0">
                <a:latin typeface="+mj-lt"/>
              </a:rPr>
              <a:t>the </a:t>
            </a:r>
            <a:r>
              <a:rPr lang="en-CA" sz="2400" dirty="0">
                <a:latin typeface="+mj-lt"/>
              </a:rPr>
              <a:t>vehicle) such as looking at billboards or reading road </a:t>
            </a:r>
            <a:r>
              <a:rPr lang="en-CA" sz="2400" dirty="0" smtClean="0">
                <a:latin typeface="+mj-lt"/>
              </a:rPr>
              <a:t>signs, and cognitive (mind off task).</a:t>
            </a:r>
            <a:endParaRPr lang="en-CA" sz="2400" dirty="0">
              <a:latin typeface="+mj-lt"/>
            </a:endParaRPr>
          </a:p>
          <a:p>
            <a:endParaRPr lang="en-US" dirty="0"/>
          </a:p>
        </p:txBody>
      </p:sp>
    </p:spTree>
    <p:extLst>
      <p:ext uri="{BB962C8B-B14F-4D97-AF65-F5344CB8AC3E}">
        <p14:creationId xmlns:p14="http://schemas.microsoft.com/office/powerpoint/2010/main" val="14868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458200" cy="762000"/>
          </a:xfrm>
        </p:spPr>
        <p:txBody>
          <a:bodyPr>
            <a:noAutofit/>
          </a:bodyPr>
          <a:lstStyle/>
          <a:p>
            <a:pPr algn="l"/>
            <a:r>
              <a:rPr lang="en-US" sz="3200" b="1" dirty="0">
                <a:solidFill>
                  <a:schemeClr val="tx2"/>
                </a:solidFill>
              </a:rPr>
              <a:t>Characteristics of distracted driving</a:t>
            </a:r>
          </a:p>
        </p:txBody>
      </p:sp>
      <p:sp>
        <p:nvSpPr>
          <p:cNvPr id="3" name="Content Placeholder 2"/>
          <p:cNvSpPr>
            <a:spLocks noGrp="1"/>
          </p:cNvSpPr>
          <p:nvPr>
            <p:ph idx="1"/>
          </p:nvPr>
        </p:nvSpPr>
        <p:spPr>
          <a:xfrm>
            <a:off x="304800" y="2362200"/>
            <a:ext cx="8839200" cy="4724400"/>
          </a:xfrm>
        </p:spPr>
        <p:txBody>
          <a:bodyPr>
            <a:normAutofit/>
          </a:bodyPr>
          <a:lstStyle/>
          <a:p>
            <a:pPr>
              <a:lnSpc>
                <a:spcPct val="114000"/>
              </a:lnSpc>
              <a:spcBef>
                <a:spcPts val="0"/>
              </a:spcBef>
              <a:spcAft>
                <a:spcPts val="600"/>
              </a:spcAft>
              <a:buClr>
                <a:srgbClr val="FFC000"/>
              </a:buClr>
              <a:buFont typeface="Verdana" pitchFamily="34" charset="0"/>
              <a:buChar char="&gt;"/>
            </a:pPr>
            <a:r>
              <a:rPr lang="en-CA" sz="2400" b="1" dirty="0">
                <a:latin typeface="+mj-lt"/>
              </a:rPr>
              <a:t>Effects of distracted driving</a:t>
            </a:r>
          </a:p>
          <a:p>
            <a:pPr lvl="1">
              <a:lnSpc>
                <a:spcPct val="114000"/>
              </a:lnSpc>
              <a:spcBef>
                <a:spcPts val="0"/>
              </a:spcBef>
              <a:spcAft>
                <a:spcPts val="600"/>
              </a:spcAft>
              <a:buClr>
                <a:srgbClr val="FFC000"/>
              </a:buClr>
              <a:buFont typeface="Tahoma" pitchFamily="34" charset="0"/>
              <a:buChar char="»"/>
            </a:pPr>
            <a:r>
              <a:rPr lang="en-CA" sz="2400" dirty="0">
                <a:latin typeface="+mj-lt"/>
              </a:rPr>
              <a:t>Reduces driver’s awareness of changes in road environment and decisions on how to respond to changes. </a:t>
            </a:r>
          </a:p>
          <a:p>
            <a:pPr lvl="1">
              <a:lnSpc>
                <a:spcPct val="114000"/>
              </a:lnSpc>
              <a:spcBef>
                <a:spcPts val="0"/>
              </a:spcBef>
              <a:spcAft>
                <a:spcPts val="600"/>
              </a:spcAft>
              <a:buClr>
                <a:srgbClr val="FFC000"/>
              </a:buClr>
              <a:buFont typeface="Tahoma" pitchFamily="34" charset="0"/>
              <a:buChar char="»"/>
            </a:pPr>
            <a:r>
              <a:rPr lang="en-CA" sz="2400" dirty="0">
                <a:latin typeface="+mj-lt"/>
              </a:rPr>
              <a:t>Decreases driver’s ability to control vehicle</a:t>
            </a:r>
            <a:r>
              <a:rPr lang="en-CA" sz="2400" dirty="0" smtClean="0">
                <a:latin typeface="+mj-lt"/>
              </a:rPr>
              <a:t>.</a:t>
            </a:r>
            <a:endParaRPr lang="en-CA" sz="2400" b="1" dirty="0">
              <a:latin typeface="+mj-lt"/>
            </a:endParaRPr>
          </a:p>
          <a:p>
            <a:pPr>
              <a:lnSpc>
                <a:spcPct val="114000"/>
              </a:lnSpc>
              <a:spcBef>
                <a:spcPts val="0"/>
              </a:spcBef>
              <a:spcAft>
                <a:spcPts val="600"/>
              </a:spcAft>
              <a:buClr>
                <a:srgbClr val="FFC000"/>
              </a:buClr>
              <a:buFont typeface="Verdana" pitchFamily="34" charset="0"/>
              <a:buChar char="&gt;"/>
            </a:pPr>
            <a:r>
              <a:rPr lang="en-CA" sz="2400" b="1" dirty="0">
                <a:latin typeface="+mj-lt"/>
              </a:rPr>
              <a:t>Errors of distracted drivers</a:t>
            </a:r>
          </a:p>
          <a:p>
            <a:pPr lvl="1">
              <a:lnSpc>
                <a:spcPct val="114000"/>
              </a:lnSpc>
              <a:spcBef>
                <a:spcPts val="0"/>
              </a:spcBef>
              <a:spcAft>
                <a:spcPts val="600"/>
              </a:spcAft>
              <a:buClr>
                <a:srgbClr val="FFC000"/>
              </a:buClr>
              <a:buFont typeface="Tahoma" pitchFamily="34" charset="0"/>
              <a:buChar char="»"/>
            </a:pPr>
            <a:r>
              <a:rPr lang="en-CA" sz="2400" dirty="0">
                <a:latin typeface="+mj-lt"/>
              </a:rPr>
              <a:t>Follow too close, fail to maintain lane position, irregular speed, run red lights</a:t>
            </a:r>
            <a:r>
              <a:rPr lang="en-CA" sz="2400" dirty="0" smtClean="0">
                <a:latin typeface="+mj-lt"/>
              </a:rPr>
              <a:t>.</a:t>
            </a:r>
            <a:endParaRPr lang="en-CA" sz="2400" dirty="0">
              <a:latin typeface="+mj-lt"/>
            </a:endParaRPr>
          </a:p>
          <a:p>
            <a:endParaRPr lang="en-US" dirty="0"/>
          </a:p>
        </p:txBody>
      </p:sp>
    </p:spTree>
    <p:extLst>
      <p:ext uri="{BB962C8B-B14F-4D97-AF65-F5344CB8AC3E}">
        <p14:creationId xmlns:p14="http://schemas.microsoft.com/office/powerpoint/2010/main" val="153507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2438400"/>
            <a:ext cx="4927600" cy="3657600"/>
          </a:xfrm>
        </p:spPr>
        <p:txBody>
          <a:bodyPr>
            <a:normAutofit/>
          </a:bodyPr>
          <a:lstStyle/>
          <a:p>
            <a:pPr lvl="0">
              <a:lnSpc>
                <a:spcPct val="114000"/>
              </a:lnSpc>
              <a:spcBef>
                <a:spcPts val="0"/>
              </a:spcBef>
              <a:spcAft>
                <a:spcPts val="600"/>
              </a:spcAft>
              <a:buClr>
                <a:srgbClr val="FFC000"/>
              </a:buClr>
              <a:buFont typeface="Verdana" pitchFamily="34" charset="0"/>
              <a:buChar char="&gt;"/>
            </a:pPr>
            <a:r>
              <a:rPr lang="en-CA" sz="2400" b="1" dirty="0">
                <a:solidFill>
                  <a:srgbClr val="000000"/>
                </a:solidFill>
                <a:latin typeface="Verdana"/>
              </a:rPr>
              <a:t>Consequences of distracted driving</a:t>
            </a:r>
          </a:p>
          <a:p>
            <a:pPr lvl="1">
              <a:lnSpc>
                <a:spcPct val="114000"/>
              </a:lnSpc>
              <a:spcBef>
                <a:spcPts val="0"/>
              </a:spcBef>
              <a:spcAft>
                <a:spcPts val="600"/>
              </a:spcAft>
              <a:buClr>
                <a:srgbClr val="FFC000"/>
              </a:buClr>
              <a:buFont typeface="Tahoma" pitchFamily="34" charset="0"/>
              <a:buChar char="»"/>
            </a:pPr>
            <a:r>
              <a:rPr lang="en-CA" sz="2400" dirty="0">
                <a:solidFill>
                  <a:srgbClr val="000000"/>
                </a:solidFill>
                <a:latin typeface="Verdana"/>
              </a:rPr>
              <a:t>Slamming on brakes (to avoid hitting another vehicle), adjusting steering (to stay in lane).</a:t>
            </a:r>
          </a:p>
          <a:p>
            <a:pPr lvl="1">
              <a:lnSpc>
                <a:spcPct val="114000"/>
              </a:lnSpc>
              <a:spcBef>
                <a:spcPts val="0"/>
              </a:spcBef>
              <a:spcAft>
                <a:spcPts val="600"/>
              </a:spcAft>
              <a:buClr>
                <a:srgbClr val="FFC000"/>
              </a:buClr>
              <a:buFont typeface="Tahoma" pitchFamily="34" charset="0"/>
              <a:buChar char="»"/>
            </a:pPr>
            <a:r>
              <a:rPr lang="en-CA" sz="2400" dirty="0">
                <a:solidFill>
                  <a:srgbClr val="000000"/>
                </a:solidFill>
                <a:latin typeface="Verdana"/>
              </a:rPr>
              <a:t>Near-crashes and crashes.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686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jtbeale.com/wp-content/uploads/2012/04/swerving-c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2768600" cy="2413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9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3999"/>
            <a:ext cx="8763000" cy="914400"/>
          </a:xfrm>
        </p:spPr>
        <p:txBody>
          <a:bodyPr>
            <a:normAutofit/>
          </a:bodyPr>
          <a:lstStyle/>
          <a:p>
            <a:pPr algn="l"/>
            <a:r>
              <a:rPr lang="en-CA" sz="2800" b="1" smtClean="0">
                <a:solidFill>
                  <a:schemeClr val="tx2"/>
                </a:solidFill>
              </a:rPr>
              <a:t>Non-distracted driver vs. distracted driver</a:t>
            </a:r>
            <a:endParaRPr lang="en-US" sz="2800" b="1" dirty="0">
              <a:solidFill>
                <a:schemeClr val="tx2"/>
              </a:solidFill>
            </a:endParaRPr>
          </a:p>
        </p:txBody>
      </p:sp>
      <p:pic>
        <p:nvPicPr>
          <p:cNvPr id="3" name="Picture 4" descr="C:\Documents and Settings\robynr\Desktop\untitled.bmp"/>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2318657"/>
            <a:ext cx="3886200" cy="42147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534400" cy="960438"/>
          </a:xfrm>
        </p:spPr>
        <p:txBody>
          <a:bodyPr>
            <a:noAutofit/>
          </a:bodyPr>
          <a:lstStyle/>
          <a:p>
            <a:pPr algn="l"/>
            <a:r>
              <a:rPr lang="en-US" sz="3200" b="1" dirty="0">
                <a:solidFill>
                  <a:schemeClr val="tx2"/>
                </a:solidFill>
              </a:rPr>
              <a:t>Why are distractions dangerous?</a:t>
            </a:r>
          </a:p>
        </p:txBody>
      </p:sp>
      <p:sp>
        <p:nvSpPr>
          <p:cNvPr id="3" name="Content Placeholder 2"/>
          <p:cNvSpPr>
            <a:spLocks noGrp="1"/>
          </p:cNvSpPr>
          <p:nvPr>
            <p:ph idx="1"/>
          </p:nvPr>
        </p:nvSpPr>
        <p:spPr>
          <a:xfrm>
            <a:off x="-152400" y="2514600"/>
            <a:ext cx="5715000" cy="4038600"/>
          </a:xfrm>
        </p:spPr>
        <p:txBody>
          <a:bodyPr>
            <a:normAutofit fontScale="92500"/>
          </a:bodyPr>
          <a:lstStyle/>
          <a:p>
            <a:pPr lvl="1">
              <a:lnSpc>
                <a:spcPct val="114000"/>
              </a:lnSpc>
              <a:spcBef>
                <a:spcPts val="0"/>
              </a:spcBef>
              <a:spcAft>
                <a:spcPts val="600"/>
              </a:spcAft>
              <a:buClr>
                <a:srgbClr val="FFC000"/>
              </a:buClr>
              <a:buFont typeface="Verdana" pitchFamily="34" charset="0"/>
              <a:buChar char="&gt;"/>
            </a:pPr>
            <a:r>
              <a:rPr lang="en-CA" sz="2600" dirty="0">
                <a:latin typeface="+mj-lt"/>
              </a:rPr>
              <a:t>Humans are ‘serial processors’: they can only focus their attention on </a:t>
            </a:r>
            <a:r>
              <a:rPr lang="en-CA" sz="2600" b="1" dirty="0">
                <a:latin typeface="+mj-lt"/>
              </a:rPr>
              <a:t>one task</a:t>
            </a:r>
            <a:r>
              <a:rPr lang="en-CA" sz="2600" dirty="0">
                <a:latin typeface="+mj-lt"/>
              </a:rPr>
              <a:t> at a time</a:t>
            </a:r>
            <a:r>
              <a:rPr lang="en-CA" sz="2600" dirty="0" smtClean="0">
                <a:latin typeface="+mj-lt"/>
              </a:rPr>
              <a:t>.</a:t>
            </a:r>
            <a:endParaRPr lang="en-CA" sz="2600" dirty="0">
              <a:latin typeface="+mj-lt"/>
            </a:endParaRPr>
          </a:p>
          <a:p>
            <a:pPr lvl="1">
              <a:lnSpc>
                <a:spcPct val="114000"/>
              </a:lnSpc>
              <a:spcBef>
                <a:spcPts val="0"/>
              </a:spcBef>
              <a:spcAft>
                <a:spcPts val="600"/>
              </a:spcAft>
              <a:buClr>
                <a:srgbClr val="FFC000"/>
              </a:buClr>
              <a:buFont typeface="Verdana" pitchFamily="34" charset="0"/>
              <a:buChar char="&gt;"/>
            </a:pPr>
            <a:r>
              <a:rPr lang="en-CA" sz="2600" dirty="0">
                <a:latin typeface="+mj-lt"/>
              </a:rPr>
              <a:t>The ability to multitask is a myth, people cannot multitask. When they try, none of the tasks receive the proper amount of attention</a:t>
            </a:r>
            <a:r>
              <a:rPr lang="en-CA" sz="2600" dirty="0" smtClean="0">
                <a:latin typeface="+mj-lt"/>
              </a:rPr>
              <a:t>.</a:t>
            </a:r>
            <a:endParaRPr lang="en-CA" sz="2600" dirty="0">
              <a:latin typeface="+mj-lt"/>
            </a:endParaRPr>
          </a:p>
          <a:p>
            <a:endParaRPr lang="en-US" dirty="0"/>
          </a:p>
        </p:txBody>
      </p:sp>
      <p:pic>
        <p:nvPicPr>
          <p:cNvPr id="2050" name="Picture 2" descr="Distracted driv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2895600"/>
            <a:ext cx="3364810" cy="1905000"/>
          </a:xfrm>
          <a:prstGeom prst="rect">
            <a:avLst/>
          </a:prstGeom>
          <a:noFill/>
          <a:ln>
            <a:solidFill>
              <a:srgbClr val="4468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37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media_httpdilbertcomd_naAyj.gif.scaled1000.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74172" y="2464594"/>
            <a:ext cx="8817428" cy="1928812"/>
          </a:xfrm>
          <a:prstGeom prst="rect">
            <a:avLst/>
          </a:prstGeom>
          <a:noFill/>
          <a:ln>
            <a:noFill/>
          </a:ln>
        </p:spPr>
      </p:pic>
    </p:spTree>
    <p:extLst>
      <p:ext uri="{BB962C8B-B14F-4D97-AF65-F5344CB8AC3E}">
        <p14:creationId xmlns:p14="http://schemas.microsoft.com/office/powerpoint/2010/main" val="37620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763000" cy="1143000"/>
          </a:xfrm>
        </p:spPr>
        <p:txBody>
          <a:bodyPr>
            <a:noAutofit/>
          </a:bodyPr>
          <a:lstStyle/>
          <a:p>
            <a:pPr algn="l"/>
            <a:r>
              <a:rPr lang="en-CA" sz="3200" b="1" dirty="0">
                <a:solidFill>
                  <a:schemeClr val="tx2"/>
                </a:solidFill>
              </a:rPr>
              <a:t>Crash rate of distracted young drivers</a:t>
            </a:r>
            <a:endParaRPr lang="en-US" sz="3200" b="1" dirty="0">
              <a:solidFill>
                <a:schemeClr val="tx2"/>
              </a:solidFill>
            </a:endParaRPr>
          </a:p>
        </p:txBody>
      </p:sp>
      <p:sp>
        <p:nvSpPr>
          <p:cNvPr id="3" name="Content Placeholder 2"/>
          <p:cNvSpPr>
            <a:spLocks noGrp="1"/>
          </p:cNvSpPr>
          <p:nvPr>
            <p:ph idx="1"/>
          </p:nvPr>
        </p:nvSpPr>
        <p:spPr>
          <a:xfrm>
            <a:off x="381000" y="2794000"/>
            <a:ext cx="8534400" cy="4038600"/>
          </a:xfrm>
        </p:spPr>
        <p:txBody>
          <a:bodyPr>
            <a:normAutofit fontScale="85000" lnSpcReduction="10000"/>
          </a:bodyPr>
          <a:lstStyle/>
          <a:p>
            <a:pPr>
              <a:lnSpc>
                <a:spcPct val="124000"/>
              </a:lnSpc>
              <a:spcBef>
                <a:spcPts val="0"/>
              </a:spcBef>
              <a:spcAft>
                <a:spcPts val="600"/>
              </a:spcAft>
              <a:buClr>
                <a:srgbClr val="FFC000"/>
              </a:buClr>
              <a:buFont typeface="Verdana" pitchFamily="34" charset="0"/>
              <a:buChar char="&gt;"/>
              <a:defRPr/>
            </a:pPr>
            <a:r>
              <a:rPr lang="en-CA" dirty="0">
                <a:latin typeface="Verdana" pitchFamily="34" charset="0"/>
                <a:ea typeface="Verdana" pitchFamily="34" charset="0"/>
                <a:cs typeface="Verdana" pitchFamily="34" charset="0"/>
              </a:rPr>
              <a:t>In the last five years </a:t>
            </a:r>
            <a:r>
              <a:rPr lang="en-CA" dirty="0" smtClean="0">
                <a:latin typeface="Verdana" pitchFamily="34" charset="0"/>
                <a:ea typeface="Verdana" pitchFamily="34" charset="0"/>
                <a:cs typeface="Verdana" pitchFamily="34" charset="0"/>
              </a:rPr>
              <a:t>in </a:t>
            </a:r>
            <a:r>
              <a:rPr lang="en-CA" dirty="0">
                <a:latin typeface="Verdana" pitchFamily="34" charset="0"/>
                <a:ea typeface="Verdana" pitchFamily="34" charset="0"/>
                <a:cs typeface="Verdana" pitchFamily="34" charset="0"/>
              </a:rPr>
              <a:t>the United States, about 985,000 drivers under the age of 21 were involved in distracted driving crashes</a:t>
            </a:r>
            <a:r>
              <a:rPr lang="en-CA" dirty="0" smtClean="0">
                <a:latin typeface="Verdana" pitchFamily="34" charset="0"/>
                <a:ea typeface="Verdana" pitchFamily="34" charset="0"/>
                <a:cs typeface="Verdana" pitchFamily="34" charset="0"/>
              </a:rPr>
              <a:t>.</a:t>
            </a:r>
            <a:endParaRPr lang="en-CA" dirty="0">
              <a:latin typeface="Verdana" pitchFamily="34" charset="0"/>
              <a:ea typeface="Verdana" pitchFamily="34" charset="0"/>
              <a:cs typeface="Verdana" pitchFamily="34" charset="0"/>
            </a:endParaRPr>
          </a:p>
          <a:p>
            <a:pPr>
              <a:lnSpc>
                <a:spcPct val="124000"/>
              </a:lnSpc>
              <a:spcBef>
                <a:spcPts val="0"/>
              </a:spcBef>
              <a:spcAft>
                <a:spcPts val="600"/>
              </a:spcAft>
              <a:buClr>
                <a:srgbClr val="FFC000"/>
              </a:buClr>
              <a:buFont typeface="Verdana" pitchFamily="34" charset="0"/>
              <a:buChar char="&gt;"/>
              <a:defRPr/>
            </a:pPr>
            <a:r>
              <a:rPr lang="en-CA" dirty="0">
                <a:latin typeface="Verdana" pitchFamily="34" charset="0"/>
                <a:ea typeface="Verdana" pitchFamily="34" charset="0"/>
                <a:cs typeface="Verdana" pitchFamily="34" charset="0"/>
              </a:rPr>
              <a:t>About 1.7 million drivers in their twenties have had a distraction-related crash (23% of drivers that age)</a:t>
            </a:r>
            <a:r>
              <a:rPr lang="en-CA" sz="1800" dirty="0">
                <a:latin typeface="Verdana" pitchFamily="34" charset="0"/>
                <a:ea typeface="Verdana" pitchFamily="34" charset="0"/>
                <a:cs typeface="Verdana" pitchFamily="34" charset="0"/>
              </a:rPr>
              <a:t>*</a:t>
            </a:r>
            <a:r>
              <a:rPr lang="en-CA" dirty="0">
                <a:latin typeface="Verdana" pitchFamily="34" charset="0"/>
                <a:ea typeface="Verdana" pitchFamily="34" charset="0"/>
                <a:cs typeface="Verdana" pitchFamily="34" charset="0"/>
              </a:rPr>
              <a:t>.</a:t>
            </a:r>
          </a:p>
          <a:p>
            <a:pPr marL="0" indent="0">
              <a:lnSpc>
                <a:spcPct val="90000"/>
              </a:lnSpc>
              <a:spcAft>
                <a:spcPts val="600"/>
              </a:spcAft>
              <a:buClr>
                <a:srgbClr val="FFC000"/>
              </a:buClr>
              <a:defRPr/>
            </a:pPr>
            <a:endParaRPr lang="en-CA" sz="1800" dirty="0">
              <a:latin typeface="Verdana" pitchFamily="34" charset="0"/>
              <a:ea typeface="Verdana" pitchFamily="34" charset="0"/>
              <a:cs typeface="Verdana" pitchFamily="34" charset="0"/>
            </a:endParaRPr>
          </a:p>
          <a:p>
            <a:pPr marL="0" indent="0">
              <a:lnSpc>
                <a:spcPct val="90000"/>
              </a:lnSpc>
              <a:spcAft>
                <a:spcPts val="600"/>
              </a:spcAft>
              <a:buClr>
                <a:srgbClr val="FFC000"/>
              </a:buClr>
              <a:buNone/>
              <a:defRPr/>
            </a:pPr>
            <a:r>
              <a:rPr lang="en-CA" sz="1800" dirty="0">
                <a:latin typeface="Verdana" pitchFamily="34" charset="0"/>
                <a:ea typeface="Verdana" pitchFamily="34" charset="0"/>
                <a:cs typeface="Verdana" pitchFamily="34" charset="0"/>
              </a:rPr>
              <a:t>   *Data from NHTSA 2010</a:t>
            </a:r>
          </a:p>
          <a:p>
            <a:endParaRPr lang="en-US" dirty="0"/>
          </a:p>
        </p:txBody>
      </p:sp>
    </p:spTree>
    <p:extLst>
      <p:ext uri="{BB962C8B-B14F-4D97-AF65-F5344CB8AC3E}">
        <p14:creationId xmlns:p14="http://schemas.microsoft.com/office/powerpoint/2010/main" val="88111097"/>
      </p:ext>
    </p:extLst>
  </p:cSld>
  <p:clrMapOvr>
    <a:masterClrMapping/>
  </p:clrMapOvr>
</p:sld>
</file>

<file path=ppt/theme/theme1.xml><?xml version="1.0" encoding="utf-8"?>
<a:theme xmlns:a="http://schemas.openxmlformats.org/drawingml/2006/main" name="2012_YNDRC_Template_1">
  <a:themeElements>
    <a:clrScheme name="YNDRC">
      <a:dk1>
        <a:srgbClr val="000000"/>
      </a:dk1>
      <a:lt1>
        <a:sysClr val="window" lastClr="FFFFFF"/>
      </a:lt1>
      <a:dk2>
        <a:srgbClr val="4468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981D"/>
      </a:hlink>
      <a:folHlink>
        <a:srgbClr val="800080"/>
      </a:folHlink>
    </a:clrScheme>
    <a:fontScheme name="YNDRC">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2012_YNDRC_Template_1</Template>
  <TotalTime>1096</TotalTime>
  <Words>1298</Words>
  <Application>Microsoft Office PowerPoint</Application>
  <PresentationFormat>On-screen Show (4:3)</PresentationFormat>
  <Paragraphs>135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2012_YNDRC_Template_1</vt:lpstr>
      <vt:lpstr>DISTRACTED DRIVING</vt:lpstr>
      <vt:lpstr>Overview: distracted driving</vt:lpstr>
      <vt:lpstr>What is distracted driving?</vt:lpstr>
      <vt:lpstr>Characteristics of distracted driving</vt:lpstr>
      <vt:lpstr>PowerPoint Presentation</vt:lpstr>
      <vt:lpstr>Non-distracted driver vs. distracted driver</vt:lpstr>
      <vt:lpstr>Why are distractions dangerous?</vt:lpstr>
      <vt:lpstr>PowerPoint Presentation</vt:lpstr>
      <vt:lpstr>Crash rate of distracted young drivers</vt:lpstr>
      <vt:lpstr>Common distractions for young drivers</vt:lpstr>
      <vt:lpstr>Passengers</vt:lpstr>
      <vt:lpstr>Electronics</vt:lpstr>
      <vt:lpstr>What about hands-free?</vt:lpstr>
      <vt:lpstr>Who gets distracted?</vt:lpstr>
      <vt:lpstr>What are the attitudes and concerns towards distracted driving?</vt:lpstr>
      <vt:lpstr>Distracted driving laws</vt:lpstr>
      <vt:lpstr>Solutions</vt:lpstr>
      <vt:lpstr>Distracted driving initiatives</vt:lpstr>
      <vt:lpstr>For more information:</vt:lpstr>
      <vt:lpstr>Quiz: true or false?</vt:lpstr>
      <vt:lpstr>Quiz: multiple choice</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1</dc:title>
  <dc:creator>annam</dc:creator>
  <cp:lastModifiedBy>Anna McKiernan</cp:lastModifiedBy>
  <cp:revision>56</cp:revision>
  <cp:lastPrinted>2012-07-11T15:30:42Z</cp:lastPrinted>
  <dcterms:created xsi:type="dcterms:W3CDTF">2012-07-16T15:00:36Z</dcterms:created>
  <dcterms:modified xsi:type="dcterms:W3CDTF">2014-01-27T20:43:03Z</dcterms:modified>
</cp:coreProperties>
</file>